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5" r:id="rId4"/>
    <p:sldMasterId id="2147483795" r:id="rId5"/>
  </p:sldMasterIdLst>
  <p:notesMasterIdLst>
    <p:notesMasterId r:id="rId71"/>
  </p:notesMasterIdLst>
  <p:sldIdLst>
    <p:sldId id="257" r:id="rId6"/>
    <p:sldId id="258" r:id="rId7"/>
    <p:sldId id="4180" r:id="rId8"/>
    <p:sldId id="4181" r:id="rId9"/>
    <p:sldId id="4435" r:id="rId10"/>
    <p:sldId id="279" r:id="rId11"/>
    <p:sldId id="4186" r:id="rId12"/>
    <p:sldId id="286" r:id="rId13"/>
    <p:sldId id="4442" r:id="rId14"/>
    <p:sldId id="1513" r:id="rId15"/>
    <p:sldId id="4177" r:id="rId16"/>
    <p:sldId id="4178" r:id="rId17"/>
    <p:sldId id="4141" r:id="rId18"/>
    <p:sldId id="4143" r:id="rId19"/>
    <p:sldId id="4150" r:id="rId20"/>
    <p:sldId id="4179" r:id="rId21"/>
    <p:sldId id="4145" r:id="rId22"/>
    <p:sldId id="4430" r:id="rId23"/>
    <p:sldId id="4431" r:id="rId24"/>
    <p:sldId id="4433" r:id="rId25"/>
    <p:sldId id="4434" r:id="rId26"/>
    <p:sldId id="256" r:id="rId27"/>
    <p:sldId id="4437" r:id="rId28"/>
    <p:sldId id="443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76" r:id="rId37"/>
    <p:sldId id="277" r:id="rId38"/>
    <p:sldId id="278" r:id="rId39"/>
    <p:sldId id="4439" r:id="rId40"/>
    <p:sldId id="280" r:id="rId41"/>
    <p:sldId id="281" r:id="rId42"/>
    <p:sldId id="282" r:id="rId43"/>
    <p:sldId id="283" r:id="rId44"/>
    <p:sldId id="284" r:id="rId45"/>
    <p:sldId id="285" r:id="rId46"/>
    <p:sldId id="4440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4441" r:id="rId55"/>
    <p:sldId id="4428" r:id="rId56"/>
    <p:sldId id="664" r:id="rId57"/>
    <p:sldId id="665" r:id="rId58"/>
    <p:sldId id="684" r:id="rId59"/>
    <p:sldId id="661" r:id="rId60"/>
    <p:sldId id="683" r:id="rId61"/>
    <p:sldId id="4422" r:id="rId62"/>
    <p:sldId id="534" r:id="rId63"/>
    <p:sldId id="4423" r:id="rId64"/>
    <p:sldId id="4427" r:id="rId65"/>
    <p:sldId id="4421" r:id="rId66"/>
    <p:sldId id="4425" r:id="rId67"/>
    <p:sldId id="4426" r:id="rId68"/>
    <p:sldId id="4429" r:id="rId69"/>
    <p:sldId id="443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400514B-C08A-4E4F-BFC1-B73091F241E4}">
          <p14:sldIdLst>
            <p14:sldId id="257"/>
            <p14:sldId id="258"/>
            <p14:sldId id="4180"/>
            <p14:sldId id="4181"/>
          </p14:sldIdLst>
        </p14:section>
        <p14:section name="Part 1 - New IP" id="{4B17F659-4492-FA46-8CB6-81A561EC4863}">
          <p14:sldIdLst>
            <p14:sldId id="4435"/>
            <p14:sldId id="279"/>
            <p14:sldId id="4186"/>
            <p14:sldId id="286"/>
            <p14:sldId id="4442"/>
            <p14:sldId id="1513"/>
            <p14:sldId id="4177"/>
            <p14:sldId id="4178"/>
            <p14:sldId id="4141"/>
            <p14:sldId id="4143"/>
            <p14:sldId id="4150"/>
            <p14:sldId id="4179"/>
            <p14:sldId id="4145"/>
            <p14:sldId id="4430"/>
            <p14:sldId id="4431"/>
            <p14:sldId id="4433"/>
            <p14:sldId id="4434"/>
          </p14:sldIdLst>
        </p14:section>
        <p14:section name="Part 2 - Nest" id="{25AAC6B2-E22C-4E47-9E8E-70BA41DCDE46}">
          <p14:sldIdLst>
            <p14:sldId id="256"/>
            <p14:sldId id="4437"/>
            <p14:sldId id="443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Part 3 - implementation" id="{2B6C054D-909B-A049-92CC-91DE9071C2FA}">
          <p14:sldIdLst>
            <p14:sldId id="276"/>
            <p14:sldId id="277"/>
            <p14:sldId id="278"/>
            <p14:sldId id="4439"/>
            <p14:sldId id="280"/>
            <p14:sldId id="281"/>
            <p14:sldId id="282"/>
            <p14:sldId id="283"/>
            <p14:sldId id="284"/>
            <p14:sldId id="285"/>
            <p14:sldId id="4440"/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Part 4 usecases" id="{36BADAA8-1521-A34E-9065-4034157972D5}">
          <p14:sldIdLst>
            <p14:sldId id="4441"/>
            <p14:sldId id="4428"/>
            <p14:sldId id="664"/>
            <p14:sldId id="665"/>
            <p14:sldId id="684"/>
            <p14:sldId id="661"/>
            <p14:sldId id="683"/>
            <p14:sldId id="4422"/>
            <p14:sldId id="534"/>
            <p14:sldId id="4423"/>
            <p14:sldId id="4427"/>
            <p14:sldId id="4421"/>
            <p14:sldId id="4425"/>
            <p14:sldId id="4426"/>
            <p14:sldId id="4429"/>
            <p14:sldId id="4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848" userDrawn="1">
          <p15:clr>
            <a:srgbClr val="A4A3A4"/>
          </p15:clr>
        </p15:guide>
        <p15:guide id="4" pos="4056" userDrawn="1">
          <p15:clr>
            <a:srgbClr val="A4A3A4"/>
          </p15:clr>
        </p15:guide>
        <p15:guide id="5" orient="horz" pos="1152" userDrawn="1">
          <p15:clr>
            <a:srgbClr val="A4A3A4"/>
          </p15:clr>
        </p15:guide>
        <p15:guide id="6" orient="horz" pos="3168" userDrawn="1">
          <p15:clr>
            <a:srgbClr val="A4A3A4"/>
          </p15:clr>
        </p15:guide>
        <p15:guide id="7" orient="horz" pos="984" userDrawn="1">
          <p15:clr>
            <a:srgbClr val="A4A3A4"/>
          </p15:clr>
        </p15:guide>
        <p15:guide id="8" orient="horz" pos="331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jun Dong" initials="LD" lastIdx="2" clrIdx="0">
    <p:extLst>
      <p:ext uri="{19B8F6BF-5375-455C-9EA6-DF929625EA0E}">
        <p15:presenceInfo xmlns:p15="http://schemas.microsoft.com/office/powerpoint/2012/main" userId="S::ldong@futurewei.com::122c5204-260f-4d23-8b9c-96cf113462d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7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648" y="192"/>
      </p:cViewPr>
      <p:guideLst>
        <p:guide orient="horz" pos="2160"/>
        <p:guide pos="3840"/>
        <p:guide pos="4848"/>
        <p:guide pos="4056"/>
        <p:guide orient="horz" pos="1152"/>
        <p:guide orient="horz" pos="3168"/>
        <p:guide orient="horz" pos="984"/>
        <p:guide orient="horz" pos="33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kiran\Documents\Docs\Projects\Future%20Networks\BigIP\ARC%20STW%20Forum\Packet-Overheads%20with%20V4%20and%20V6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4-byte: </a:t>
            </a:r>
            <a:r>
              <a:rPr lang="en-US" sz="1400" b="0" i="0" u="none" strike="noStrike" baseline="0" dirty="0">
                <a:effectLst/>
              </a:rPr>
              <a:t>Overhead in % of total length</a:t>
            </a:r>
            <a:r>
              <a:rPr lang="en-US" sz="1400" b="0" i="0" u="none" strike="noStrike" baseline="0" dirty="0"/>
              <a:t> </a:t>
            </a:r>
            <a:endParaRPr lang="en-US" baseline="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8.8527114650642003E-2"/>
          <c:y val="0.29178613698166911"/>
          <c:w val="0.85127373637335091"/>
          <c:h val="0.4393915643977287"/>
        </c:manualLayout>
      </c:layout>
      <c:lineChart>
        <c:grouping val="standard"/>
        <c:varyColors val="0"/>
        <c:ser>
          <c:idx val="1"/>
          <c:order val="0"/>
          <c:tx>
            <c:strRef>
              <c:f>'All-In-One'!$A$140</c:f>
              <c:strCache>
                <c:ptCount val="1"/>
                <c:pt idx="0">
                  <c:v>MPLS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tint val="86000"/>
                </a:schemeClr>
              </a:solidFill>
              <a:ln w="28575">
                <a:solidFill>
                  <a:srgbClr val="00B050"/>
                </a:solidFill>
              </a:ln>
              <a:effectLst/>
            </c:spPr>
          </c:marker>
          <c:cat>
            <c:strRef>
              <c:f>'All-In-One'!$B$138:$E$138</c:f>
              <c:strCache>
                <c:ptCount val="4"/>
                <c:pt idx="0">
                  <c:v>OH 1-hop</c:v>
                </c:pt>
                <c:pt idx="1">
                  <c:v>OH 4-hop</c:v>
                </c:pt>
                <c:pt idx="2">
                  <c:v>OH 10-hop</c:v>
                </c:pt>
                <c:pt idx="3">
                  <c:v>OH 20-hop</c:v>
                </c:pt>
              </c:strCache>
            </c:strRef>
          </c:cat>
          <c:val>
            <c:numRef>
              <c:f>'All-In-One'!$B$140:$E$140</c:f>
              <c:numCache>
                <c:formatCode>General</c:formatCode>
                <c:ptCount val="4"/>
                <c:pt idx="0">
                  <c:v>45</c:v>
                </c:pt>
                <c:pt idx="1">
                  <c:v>45</c:v>
                </c:pt>
                <c:pt idx="2">
                  <c:v>45</c:v>
                </c:pt>
                <c:pt idx="3">
                  <c:v>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3E-A744-8F5B-303F8D9094A8}"/>
            </c:ext>
          </c:extLst>
        </c:ser>
        <c:ser>
          <c:idx val="2"/>
          <c:order val="1"/>
          <c:tx>
            <c:strRef>
              <c:f>'All-In-One'!$A$141</c:f>
              <c:strCache>
                <c:ptCount val="1"/>
                <c:pt idx="0">
                  <c:v>SR-MPLS</c:v>
                </c:pt>
              </c:strCache>
            </c:strRef>
          </c:tx>
          <c:spPr>
            <a:ln w="28575" cap="rnd">
              <a:solidFill>
                <a:srgbClr val="0099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86000"/>
                </a:schemeClr>
              </a:solidFill>
              <a:ln w="28575">
                <a:solidFill>
                  <a:srgbClr val="0099FF"/>
                </a:solidFill>
              </a:ln>
              <a:effectLst/>
            </c:spPr>
          </c:marker>
          <c:cat>
            <c:strRef>
              <c:f>'All-In-One'!$B$138:$E$138</c:f>
              <c:strCache>
                <c:ptCount val="4"/>
                <c:pt idx="0">
                  <c:v>OH 1-hop</c:v>
                </c:pt>
                <c:pt idx="1">
                  <c:v>OH 4-hop</c:v>
                </c:pt>
                <c:pt idx="2">
                  <c:v>OH 10-hop</c:v>
                </c:pt>
                <c:pt idx="3">
                  <c:v>OH 20-hop</c:v>
                </c:pt>
              </c:strCache>
            </c:strRef>
          </c:cat>
          <c:val>
            <c:numRef>
              <c:f>'All-In-One'!$B$141:$E$141</c:f>
              <c:numCache>
                <c:formatCode>General</c:formatCode>
                <c:ptCount val="4"/>
                <c:pt idx="0">
                  <c:v>45</c:v>
                </c:pt>
                <c:pt idx="1">
                  <c:v>54.166666666666607</c:v>
                </c:pt>
                <c:pt idx="2">
                  <c:v>63.333333333333336</c:v>
                </c:pt>
                <c:pt idx="3">
                  <c:v>72.5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3E-A744-8F5B-303F8D9094A8}"/>
            </c:ext>
          </c:extLst>
        </c:ser>
        <c:ser>
          <c:idx val="3"/>
          <c:order val="2"/>
          <c:tx>
            <c:strRef>
              <c:f>'All-In-One'!$A$142</c:f>
              <c:strCache>
                <c:ptCount val="1"/>
                <c:pt idx="0">
                  <c:v>SRv6</c:v>
                </c:pt>
              </c:strCache>
            </c:strRef>
          </c:tx>
          <c:spPr>
            <a:ln w="28575" cap="rnd">
              <a:solidFill>
                <a:srgbClr val="FA7F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shade val="58000"/>
                </a:schemeClr>
              </a:solidFill>
              <a:ln w="28575">
                <a:solidFill>
                  <a:srgbClr val="FA7F00"/>
                </a:solidFill>
              </a:ln>
              <a:effectLst/>
            </c:spPr>
          </c:marker>
          <c:cat>
            <c:strRef>
              <c:f>'All-In-One'!$B$138:$E$138</c:f>
              <c:strCache>
                <c:ptCount val="4"/>
                <c:pt idx="0">
                  <c:v>OH 1-hop</c:v>
                </c:pt>
                <c:pt idx="1">
                  <c:v>OH 4-hop</c:v>
                </c:pt>
                <c:pt idx="2">
                  <c:v>OH 10-hop</c:v>
                </c:pt>
                <c:pt idx="3">
                  <c:v>OH 20-hop</c:v>
                </c:pt>
              </c:strCache>
            </c:strRef>
          </c:cat>
          <c:val>
            <c:numRef>
              <c:f>'All-In-One'!$B$142:$E$142</c:f>
              <c:numCache>
                <c:formatCode>General</c:formatCode>
                <c:ptCount val="4"/>
                <c:pt idx="0">
                  <c:v>72.5</c:v>
                </c:pt>
                <c:pt idx="1">
                  <c:v>78.84615384615384</c:v>
                </c:pt>
                <c:pt idx="2">
                  <c:v>85.526315789473685</c:v>
                </c:pt>
                <c:pt idx="3">
                  <c:v>90.51724137931042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53E-A744-8F5B-303F8D909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4030672"/>
        <c:axId val="885393472"/>
      </c:lineChart>
      <c:catAx>
        <c:axId val="434030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5393472"/>
        <c:crosses val="autoZero"/>
        <c:auto val="1"/>
        <c:lblAlgn val="ctr"/>
        <c:lblOffset val="100"/>
        <c:noMultiLvlLbl val="0"/>
      </c:catAx>
      <c:valAx>
        <c:axId val="885393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03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CDDA0-030A-4770-BF8C-DB8C49922F5A}" type="datetimeFigureOut">
              <a:rPr lang="en-US" smtClean="0"/>
              <a:t>3/4/22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BE86E-7E57-4C52-AC46-E112B6379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6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7561A0-D267-47BC-8307-425305DE941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070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82120281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82120281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070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82120281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82120281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186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82120281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82120281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240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82120281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82120281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425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82120281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82120281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047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82120281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82120281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25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85506a212_2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85506a212_2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83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185506a212_2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185506a212_2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 font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0945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85506a212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85506a212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772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85506a212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85506a212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76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current structure of the addresses imposes homogenous addressing scheme. Both end points must have the same address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3F7CE-6E49-49A3-873F-E2E23ADF843D}" type="slidenum">
              <a:rPr lang="zh-CN" altLang="en-US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3021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85506a212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85506a212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663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185506a212_2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185506a212_2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Replace for newIP with statement in next slides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4837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85506a212_2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85506a212_2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16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85506a212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85506a212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46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85506a212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85506a212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640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185506a212_2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185506a212_2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1185506a212_2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5207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85506a212_2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85506a212_2_3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1185506a212_2_3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152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85506a212_2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85506a212_2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1185506a212_2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50397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85506a212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85506a212_2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1185506a212_2_3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5835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85506a212_2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85506a212_2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209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Payload itself is treated as raw, uninterpreted, unchangeable, and lacks intelligent treatments inside the network. When a packet gets dropped or lost completely.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if the network can perceive the semantics of the packet payload, e.g., boundary, importance variation, relationship among different parts in the packet; then the unit of action taken by the network does not need to be on the entire packet, but only on a part of the packet. This may help eliminate re-transmissions in the networks and yet being able to supply data to the receiver with a tolerable quality.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3F7CE-6E49-49A3-873F-E2E23ADF843D}" type="slidenum">
              <a:rPr lang="zh-CN" altLang="en-US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9406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85506a212_2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85506a212_2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4726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5506a212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5506a212_2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9577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85506a212_2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85506a212_2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76505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85506a212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85506a212_2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23752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02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A6347-9C5C-4498-B753-1DF27CA461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09155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24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16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Payload Spec supports Q-Payload. In order to capture the context, it utilizes </a:t>
            </a:r>
            <a:r>
              <a:rPr lang="en-US" dirty="0" err="1"/>
              <a:t>NewIP</a:t>
            </a:r>
            <a:r>
              <a:rPr lang="en-US" dirty="0"/>
              <a:t> contracts. And Q-Payload specific new actions are defined as </a:t>
            </a:r>
          </a:p>
          <a:p>
            <a:r>
              <a:rPr lang="en-US" dirty="0"/>
              <a:t>Wash, through which selective portions of bits from the packets can be removed</a:t>
            </a:r>
          </a:p>
          <a:p>
            <a:r>
              <a:rPr lang="en-US" dirty="0"/>
              <a:t>Repair allows Q-</a:t>
            </a:r>
            <a:r>
              <a:rPr lang="en-US" dirty="0" err="1"/>
              <a:t>paloads</a:t>
            </a:r>
            <a:r>
              <a:rPr lang="en-US" dirty="0"/>
              <a:t> to recover the lost data at a different node in the network.</a:t>
            </a:r>
          </a:p>
        </p:txBody>
      </p:sp>
    </p:spTree>
    <p:extLst>
      <p:ext uri="{BB962C8B-B14F-4D97-AF65-F5344CB8AC3E}">
        <p14:creationId xmlns:p14="http://schemas.microsoft.com/office/powerpoint/2010/main" val="249167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168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907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821202816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" name="Google Shape;76;g1182120281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71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82120281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82120281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18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260" y="462455"/>
            <a:ext cx="10515600" cy="822263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24726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5936"/>
            <a:ext cx="10515600" cy="4351338"/>
          </a:xfrm>
        </p:spPr>
        <p:txBody>
          <a:bodyPr/>
          <a:lstStyle>
            <a:lvl1pPr>
              <a:defRPr sz="14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200" baseline="0">
                <a:solidFill>
                  <a:srgbClr val="59595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CB734-B9E2-B449-8F51-6BF9168C7214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9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F186D-26B0-354D-A74D-4711FA1DCB4A}" type="datetime1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372A5-88B0-C746-B0B2-91D109D04139}" type="datetime1">
              <a:rPr lang="en-US" smtClean="0"/>
              <a:t>3/4/22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73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7A85-DC28-2549-950C-334CA35C3325}" type="datetime1">
              <a:rPr lang="en-US" smtClean="0"/>
              <a:t>3/4/22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7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7AC27-22A3-364F-AED7-FA919D0B703B}" type="datetime1">
              <a:rPr lang="en-US" smtClean="0"/>
              <a:t>3/4/22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62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A2226-225C-9F4C-9D36-9CD6152C3915}" type="datetime1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53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93AA1-514B-0140-A6FA-2C993663F278}" type="datetime1">
              <a:rPr lang="en-US" smtClean="0"/>
              <a:t>3/4/22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19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1190-5435-CE4F-A365-EA227BBE7492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57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356D-3610-FA48-A512-FAD618F2A4E9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544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17367f3d4a_0_2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17367f3d4a_0_22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g117367f3d4a_0_224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g117367f3d4a_0_2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6255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17367f3d4a_0_2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117367f3d4a_0_22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g117367f3d4a_0_2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66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B62ED2C-FF2C-8B40-833B-8B81708E7375}" type="datetime1">
              <a:rPr lang="en-US" smtClean="0"/>
              <a:t>3/4/22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ICIN Tutorial #3: New IP Sandbox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0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50"/>
            </a:lvl1pPr>
          </a:lstStyle>
          <a:p>
            <a:r>
              <a:rPr lang="en-US"/>
              <a:t>ICIN Tutorial #3: New IP Sandbox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4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2"/>
          <p:cNvSpPr>
            <a:spLocks noGrp="1"/>
          </p:cNvSpPr>
          <p:nvPr>
            <p:ph type="title"/>
          </p:nvPr>
        </p:nvSpPr>
        <p:spPr>
          <a:xfrm>
            <a:off x="339060" y="180048"/>
            <a:ext cx="1151388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571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39059" y="1600213"/>
            <a:ext cx="1151388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2"/>
          <p:cNvSpPr>
            <a:spLocks noGrp="1"/>
          </p:cNvSpPr>
          <p:nvPr>
            <p:ph type="title"/>
          </p:nvPr>
        </p:nvSpPr>
        <p:spPr>
          <a:xfrm>
            <a:off x="339060" y="180053"/>
            <a:ext cx="1151388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392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573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B3B82-2D83-CE49-AEA7-F95BDA0BBCC4}" type="datetime1">
              <a:rPr lang="en-US" smtClean="0"/>
              <a:t>3/4/22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0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5F402-6102-444C-AF80-FDE97CFF157D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781032-4297-E24A-802F-80B6EF1AC847}"/>
              </a:ext>
            </a:extLst>
          </p:cNvPr>
          <p:cNvCxnSpPr/>
          <p:nvPr userDrawn="1"/>
        </p:nvCxnSpPr>
        <p:spPr>
          <a:xfrm>
            <a:off x="952500" y="1284718"/>
            <a:ext cx="103632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59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82B3F-6640-504C-963C-1C7E16D1AB9F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41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155C3-7715-C848-840F-D101408DC4F1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3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9" r:id="rId3"/>
    <p:sldLayoutId id="2147483780" r:id="rId4"/>
    <p:sldLayoutId id="2147483781" r:id="rId5"/>
    <p:sldLayoutId id="2147483782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15742-E542-6C42-9AD3-A2AC4708506F}" type="datetime1">
              <a:rPr lang="en-US" smtClean="0"/>
              <a:t>3/4/22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ICIN Tutorial #3: New IP Sandbox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E1560-7126-406C-A531-3A398E8D0E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6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8" r:id="rId12"/>
    <p:sldLayoutId id="214748380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Visio_Drawing3.vsdx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4.vsdx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2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svg"/><Relationship Id="rId10" Type="http://schemas.openxmlformats.org/officeDocument/2006/relationships/image" Target="../media/image14.emf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u.int/en/ITU-T/focusgroups/net2030/Documents/Gap_analysis_and_use_cases.pdf" TargetMode="External"/><Relationship Id="rId2" Type="http://schemas.openxmlformats.org/officeDocument/2006/relationships/hyperlink" Target="https://www.itu.int/en/ITU-T/focusgroups/net2030/Documents/Deliverable_NET2030.pdf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youtube.com/watch?v=KueK4gT5Cmo&amp;t=11s&amp;pbjreload=1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nest.nitk.ac.in/#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man7.org/linux/man-pages/man8/tc-bpf.8.html" TargetMode="External"/><Relationship Id="rId5" Type="http://schemas.openxmlformats.org/officeDocument/2006/relationships/hyperlink" Target="https://www.iovisor.org/technology/xdp" TargetMode="External"/><Relationship Id="rId4" Type="http://schemas.openxmlformats.org/officeDocument/2006/relationships/hyperlink" Target="https://scapy.ne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alex@futurewei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7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Visio_Drawing22.vsdx"/><Relationship Id="rId5" Type="http://schemas.openxmlformats.org/officeDocument/2006/relationships/image" Target="../media/image46.emf"/><Relationship Id="rId4" Type="http://schemas.openxmlformats.org/officeDocument/2006/relationships/package" Target="../embeddings/Microsoft_Visio_Drawing11.vsdx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Visio_Drawing33.vsdx"/><Relationship Id="rId5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emf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4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mailto:lijun.dong@futurewei.com" TargetMode="External"/><Relationship Id="rId7" Type="http://schemas.openxmlformats.org/officeDocument/2006/relationships/hyperlink" Target="mailto:kiranm@futurewei.com" TargetMode="External"/><Relationship Id="rId2" Type="http://schemas.openxmlformats.org/officeDocument/2006/relationships/hyperlink" Target="mailto:tahiliani@nitk.edu.in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mailto:shashankd.181co248@nitk.edu.in" TargetMode="External"/><Relationship Id="rId5" Type="http://schemas.openxmlformats.org/officeDocument/2006/relationships/hyperlink" Target="mailto:deeptadevkota.191cs117@nitk.edu.in" TargetMode="External"/><Relationship Id="rId4" Type="http://schemas.openxmlformats.org/officeDocument/2006/relationships/hyperlink" Target="mailto:bhaskar.181co213@nitk.edu.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u.int/en/ITU-T/focusgroups/net2030/Documents/Deliverable_NET2030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itu.int/en/ITU-T/focusgroups/net2030/Documents/Gap_analysis_and_use_cases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package" Target="../embeddings/Microsoft_Excel_Worksheet.xlsx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083877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algn="ctr"/>
            <a:r>
              <a:rPr lang="en-US" dirty="0"/>
              <a:t>New IP Sandbox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Leveraging Linux for the design of applications using New IP open platform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Packet Formats - Services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7" y="1826918"/>
            <a:ext cx="3388930" cy="142209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 bwMode="auto">
          <a:xfrm>
            <a:off x="1287867" y="2071992"/>
            <a:ext cx="894925" cy="204929"/>
          </a:xfrm>
          <a:prstGeom prst="ellipse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sp>
        <p:nvSpPr>
          <p:cNvPr id="12" name="Oval 11"/>
          <p:cNvSpPr/>
          <p:nvPr/>
        </p:nvSpPr>
        <p:spPr bwMode="auto">
          <a:xfrm>
            <a:off x="1287867" y="2650421"/>
            <a:ext cx="1651297" cy="342315"/>
          </a:xfrm>
          <a:prstGeom prst="ellipse">
            <a:avLst/>
          </a:prstGeom>
          <a:noFill/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25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D33CD5E6-9F9F-DD48-8A26-C158EF202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765170"/>
              </p:ext>
            </p:extLst>
          </p:nvPr>
        </p:nvGraphicFramePr>
        <p:xfrm>
          <a:off x="4810125" y="1590829"/>
          <a:ext cx="6507707" cy="1648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07707">
                  <a:extLst>
                    <a:ext uri="{9D8B030D-6E8A-4147-A177-3AD203B41FA5}">
                      <a16:colId xmlns:a16="http://schemas.microsoft.com/office/drawing/2014/main" val="2562819392"/>
                    </a:ext>
                  </a:extLst>
                </a:gridCol>
              </a:tblGrid>
              <a:tr h="321319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Missing Information for the Networks and Routers</a:t>
                      </a:r>
                    </a:p>
                  </a:txBody>
                  <a:tcPr marL="91416" marR="91416" marT="45708" marB="45708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638242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200" b="0" kern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Throughput</a:t>
                      </a:r>
                      <a:r>
                        <a:rPr lang="en-US" sz="1200" b="0" kern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kern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the media application</a:t>
                      </a:r>
                    </a:p>
                  </a:txBody>
                  <a:tcPr marL="91416" marR="91416" marT="45708" marB="457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2883"/>
                  </a:ext>
                </a:extLst>
              </a:tr>
              <a:tr h="321319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200" b="0" kern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Latency</a:t>
                      </a:r>
                      <a:r>
                        <a:rPr lang="en-US" sz="1200" b="0" kern="0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kern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the underlying application requires</a:t>
                      </a:r>
                    </a:p>
                  </a:txBody>
                  <a:tcPr marL="91416" marR="91416" marT="45708" marB="457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820889"/>
                  </a:ext>
                </a:extLst>
              </a:tr>
              <a:tr h="303106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</a:pPr>
                      <a:r>
                        <a:rPr lang="en-US" sz="1200" b="0" kern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Other resource </a:t>
                      </a:r>
                      <a:r>
                        <a:rPr lang="en-US" sz="1200" b="0" kern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requirements the application may have – level of security, path, functions</a:t>
                      </a:r>
                    </a:p>
                  </a:txBody>
                  <a:tcPr marL="91416" marR="91416" marT="45708" marB="457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121985"/>
                  </a:ext>
                </a:extLst>
              </a:tr>
              <a:tr h="3031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0" dirty="0">
                          <a:solidFill>
                            <a:schemeClr val="accent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Additional Primitives</a:t>
                      </a:r>
                      <a:r>
                        <a:rPr lang="en-US" sz="1200" b="0" kern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Tracking, Receipt notification, Cost &amp; Energy</a:t>
                      </a:r>
                    </a:p>
                  </a:txBody>
                  <a:tcPr marL="91416" marR="91416" marT="45708" marB="4570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5577667"/>
                  </a:ext>
                </a:extLst>
              </a:tr>
            </a:tbl>
          </a:graphicData>
        </a:graphic>
      </p:graphicFrame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6E23AC28-1F27-0D45-94FE-CE111B98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1" y="3622516"/>
            <a:ext cx="2638804" cy="1613685"/>
          </a:xfrm>
          <a:prstGeom prst="rect">
            <a:avLst/>
          </a:prstGeom>
        </p:spPr>
      </p:pic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4640CE08-B04C-CC40-A087-F7AA6FF0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BB38263-16DA-9E40-B466-491DF9353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36300E-249E-49B3-939B-8C65535364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2" t="9770" r="2648" b="5791"/>
          <a:stretch/>
        </p:blipFill>
        <p:spPr>
          <a:xfrm>
            <a:off x="4459143" y="3542115"/>
            <a:ext cx="7034213" cy="22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9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BBAD-CC0C-422E-AAC6-17EE103E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Packet Formats - Addresses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A81B1-363B-4D70-BF65-FD0FC0AD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There is no ideal fixed-length or format of an address</a:t>
            </a:r>
          </a:p>
          <a:p>
            <a:pPr lvl="1"/>
            <a:r>
              <a:rPr lang="en-US" sz="1900" dirty="0"/>
              <a:t>Smaller networks should not have to carry overheads of larger fixed-sizes</a:t>
            </a:r>
          </a:p>
          <a:p>
            <a:pPr lvl="1"/>
            <a:r>
              <a:rPr lang="en-US" sz="1900" dirty="0"/>
              <a:t>Smaller payloads + smaller headers improve energy efficiency.</a:t>
            </a:r>
          </a:p>
          <a:p>
            <a:pPr lvl="1"/>
            <a:r>
              <a:rPr lang="en-US" sz="1900" dirty="0"/>
              <a:t>Custom address structures protect networks from well-known vulnerabilities</a:t>
            </a:r>
          </a:p>
          <a:p>
            <a:pPr lvl="1"/>
            <a:r>
              <a:rPr lang="en-US" sz="1900" dirty="0"/>
              <a:t>Global Reachability ≠ Global address space</a:t>
            </a:r>
          </a:p>
          <a:p>
            <a:pPr lvl="1"/>
            <a:r>
              <a:rPr lang="en-US" sz="1900" dirty="0"/>
              <a:t>Symmetrical addresses – should source/destination addresses must belong to same ad</a:t>
            </a:r>
            <a:r>
              <a:rPr lang="en-US" dirty="0"/>
              <a:t>dress family?</a:t>
            </a:r>
          </a:p>
          <a:p>
            <a:pPr marL="342900" lvl="1" indent="0">
              <a:buNone/>
            </a:pPr>
            <a:r>
              <a:rPr lang="en-US" sz="1600" dirty="0"/>
              <a:t>Diverse range of types of end hosts. E.g., IoT devices need energy efficiency, chunks of distributed media content needs descriptive addressing.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DCEE4-A9FF-462F-B04D-8CD0227C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ICIN Tutorial #3: New IP Sandbox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1C19A-D4B6-4727-A9F5-CE8B6DC5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B917CB5-27BD-4ECA-9D86-80D4B900A204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2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72205E-39B4-49C7-836B-CB8A71D3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Packet Format – Qualitative Payload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D45AC-686C-4823-B4F2-386165E55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407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Network is blind to Semantics associated with the packets</a:t>
            </a:r>
          </a:p>
          <a:p>
            <a:pPr lvl="1"/>
            <a:r>
              <a:rPr lang="en-US" dirty="0"/>
              <a:t>Payload itself is treated as raw, uninterpreted, unchangeable.</a:t>
            </a:r>
          </a:p>
          <a:p>
            <a:pPr lvl="1"/>
            <a:r>
              <a:rPr lang="en-US" dirty="0"/>
              <a:t>The tolerance to packet losses in the volumetric media applications is extremely low, and the problem</a:t>
            </a:r>
          </a:p>
          <a:p>
            <a:r>
              <a:rPr lang="en-US" dirty="0"/>
              <a:t>Means to support Qualitative Communications</a:t>
            </a:r>
          </a:p>
          <a:p>
            <a:pPr lvl="1"/>
            <a:r>
              <a:rPr lang="en-US" dirty="0"/>
              <a:t>Network perceives the semantics of the packet payload, e.g., boundary, importance variation, relationship among different parts in the packet; </a:t>
            </a:r>
          </a:p>
          <a:p>
            <a:pPr lvl="1"/>
            <a:r>
              <a:rPr lang="en-US" dirty="0"/>
              <a:t>The unit of action taken by the network does not need to be on the entire packet.</a:t>
            </a:r>
          </a:p>
          <a:p>
            <a:pPr lvl="1"/>
            <a:r>
              <a:rPr lang="en-US" dirty="0"/>
              <a:t>E.g. achieving near linear throughput, if packet losses due to congestion are eliminated.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D3E72-16E6-4B0F-831F-0D0331D4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ICIN Tutorial #3: New IP Sandbox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F1840-FD22-4C0C-8494-5BACC7380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B917CB5-27BD-4ECA-9D86-80D4B900A204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6FE5F-83FA-4542-A270-13DE01AF2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770" y="2488204"/>
            <a:ext cx="259228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43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56B6-BE50-4353-BAB6-75132C7D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 Structure of the New IP Packet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44041-9B0B-4C78-8AA3-13CACBC10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From these observations we conclude that the evolution of the network layer itself is necessary for innovations in the data plane and forwarding planes technologies. </a:t>
            </a:r>
          </a:p>
          <a:p>
            <a:pPr marL="0" indent="0">
              <a:buNone/>
            </a:pPr>
            <a:r>
              <a:rPr lang="en-US" sz="1400" dirty="0"/>
              <a:t>Our proposal is very simple</a:t>
            </a:r>
          </a:p>
          <a:p>
            <a:pPr marL="342900" indent="-342900">
              <a:buAutoNum type="arabicPeriod"/>
            </a:pPr>
            <a:r>
              <a:rPr lang="en-US" sz="1400" dirty="0"/>
              <a:t>It describes a packet format that evolves independently across several dimensions.</a:t>
            </a:r>
          </a:p>
          <a:p>
            <a:pPr marL="342900" indent="-342900">
              <a:buAutoNum type="arabicPeriod"/>
            </a:pPr>
            <a:r>
              <a:rPr lang="en-US" sz="1400" dirty="0"/>
              <a:t>It maintains network layer as universal – accommodating all types of communications</a:t>
            </a:r>
          </a:p>
          <a:p>
            <a:pPr marL="342900" indent="-342900">
              <a:buAutoNum type="arabicPeriod"/>
            </a:pPr>
            <a:r>
              <a:rPr lang="en-US" sz="1400" dirty="0"/>
              <a:t>Is backward compatible</a:t>
            </a:r>
          </a:p>
          <a:p>
            <a:pPr marL="342900" indent="-342900">
              <a:buAutoNum type="arabicPeriod"/>
            </a:pPr>
            <a:r>
              <a:rPr lang="en-US" sz="1400" dirty="0"/>
              <a:t>The specification for the new packet format:</a:t>
            </a:r>
          </a:p>
          <a:p>
            <a:pPr marL="0" indent="0">
              <a:buNone/>
            </a:pPr>
            <a:r>
              <a:rPr lang="en-US" sz="1400" dirty="0"/>
              <a:t>	The structure is defined using the “Header Spec”</a:t>
            </a:r>
          </a:p>
          <a:p>
            <a:pPr marL="0" indent="0">
              <a:buNone/>
            </a:pPr>
            <a:r>
              <a:rPr lang="en-US" sz="1400" dirty="0"/>
              <a:t>	Shipping (Addressing and Reachability functions)</a:t>
            </a:r>
          </a:p>
          <a:p>
            <a:pPr marL="0" indent="0">
              <a:buNone/>
            </a:pPr>
            <a:r>
              <a:rPr lang="en-US" sz="1400" dirty="0"/>
              <a:t>	Contract Spec (service specific goals)</a:t>
            </a:r>
          </a:p>
          <a:p>
            <a:pPr marL="0" indent="0">
              <a:buNone/>
            </a:pPr>
            <a:r>
              <a:rPr lang="en-US" sz="1400" dirty="0"/>
              <a:t>	Payload Spec (packetization of user payload)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tx2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tx2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Header Spec is a very small header with offsets to other parts of the structure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997DA-E5C0-4892-A423-1E2B336A0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8F7849D-1B31-48EA-9C36-14700CDF8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99B25B9-B1D8-48B2-9838-A8E8AEF92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912" y="49411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DA2D78-774A-4F13-B2F2-5DB1CD5C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525" y="2834604"/>
            <a:ext cx="4897760" cy="29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6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5979-23F1-471E-84B5-EA498CB5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Shipping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936E-B2BA-42AB-AA6A-929DF4AB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4637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key features: (a) flexible address format scheme, (b) backward compatible, and (c) hybrid addressing.</a:t>
            </a:r>
          </a:p>
          <a:p>
            <a:r>
              <a:rPr lang="en-US" dirty="0"/>
              <a:t>Hybrid addressing is supported by allowing both source and destination formats to be specified independently</a:t>
            </a:r>
          </a:p>
          <a:p>
            <a:r>
              <a:rPr lang="en-US" dirty="0"/>
              <a:t>Address Type (AT) field is the first field routers or nodes look at. </a:t>
            </a:r>
          </a:p>
          <a:p>
            <a:pPr lvl="1"/>
            <a:r>
              <a:rPr lang="en-US" dirty="0"/>
              <a:t>For backward compatibility, AT will use reserved mnemonics such as IPV4, V6, MPLS etc. Then the remaining packet is the classic IP/MPLS.</a:t>
            </a:r>
          </a:p>
          <a:p>
            <a:pPr lvl="1"/>
            <a:r>
              <a:rPr lang="en-US" dirty="0"/>
              <a:t>Otherwise AT can reflect combination of source and destination address types.</a:t>
            </a:r>
          </a:p>
          <a:p>
            <a:r>
              <a:rPr lang="en-US" dirty="0"/>
              <a:t>Address-cast (</a:t>
            </a:r>
            <a:r>
              <a:rPr lang="en-US" dirty="0" err="1"/>
              <a:t>Acast</a:t>
            </a:r>
            <a:r>
              <a:rPr lang="en-US" dirty="0"/>
              <a:t>) describes communication patterns such as unicast, groupcast, multicast, coordinated-cast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D287-F7D3-47FF-82FC-841F08A8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3CA6-CA07-4B96-874E-87A977FB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F19C5F4-A489-4E3E-8AE4-A5685E9D1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3958F15-F9CE-4F7E-B00A-996E997019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44072" y="1337634"/>
          <a:ext cx="3965682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Visio" r:id="rId3" imgW="5143371" imgH="1181023" progId="Visio.Drawing.15">
                  <p:embed/>
                </p:oleObj>
              </mc:Choice>
              <mc:Fallback>
                <p:oleObj name="Visio" r:id="rId3" imgW="5143371" imgH="1181023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3958F15-F9CE-4F7E-B00A-996E997019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4072" y="1337634"/>
                        <a:ext cx="3965682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60C26FAC-8CDB-4414-A380-FF577239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7" y="2709067"/>
            <a:ext cx="167697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574618A-1158-4664-9CDB-2F422A67F7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5960" y="2852936"/>
          <a:ext cx="5313429" cy="3024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Visio" r:id="rId5" imgW="3771943" imgH="2352742" progId="Visio.Drawing.15">
                  <p:embed/>
                </p:oleObj>
              </mc:Choice>
              <mc:Fallback>
                <p:oleObj name="Visio" r:id="rId5" imgW="3771943" imgH="2352742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574618A-1158-4664-9CDB-2F422A67F7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5960" y="2852936"/>
                        <a:ext cx="5313429" cy="30241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8647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5979-23F1-471E-84B5-EA498CB5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Shipping Spec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936E-B2BA-42AB-AA6A-929DF4AB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Compatibility</a:t>
            </a:r>
          </a:p>
          <a:p>
            <a:pPr marL="0" indent="0">
              <a:buNone/>
            </a:pPr>
            <a:r>
              <a:rPr lang="en-US" dirty="0"/>
              <a:t>   For example, IPv4 and MPLS in New IP</a:t>
            </a:r>
          </a:p>
          <a:p>
            <a:pPr lvl="1"/>
            <a:r>
              <a:rPr lang="en-US" dirty="0"/>
              <a:t>In these cases AT will use reserved mnemonics such as IPV4, V6, MPLS etc. Then the remaining packet is the classic IP/MPLS.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Asymmetric Addresses in Shipping Spec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3D287-F7D3-47FF-82FC-841F08A8D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3CA6-CA07-4B96-874E-87A977FB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F19C5F4-A489-4E3E-8AE4-A5685E9D14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0C26FAC-8CDB-4414-A380-FF577239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7" y="2709067"/>
            <a:ext cx="1676977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8CE35E-CD4F-43C7-98AF-0F07C156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3" y="5298480"/>
            <a:ext cx="8698146" cy="7665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696D20-7FED-44CE-AD5C-27C6B0B8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23" y="4039980"/>
            <a:ext cx="4602171" cy="637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0565E5-B00C-4638-B386-A005F20D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030" y="3497474"/>
            <a:ext cx="4170123" cy="115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2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68B0-68DC-4032-A90D-93C7DC29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- Contract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57E688-060A-45D9-A952-185B257AB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6"/>
            <a:ext cx="5257800" cy="4351338"/>
          </a:xfrm>
        </p:spPr>
        <p:txBody>
          <a:bodyPr>
            <a:normAutofit fontScale="70000" lnSpcReduction="20000"/>
          </a:bodyPr>
          <a:lstStyle/>
          <a:p>
            <a:pPr marL="457200" indent="-285750"/>
            <a:r>
              <a:rPr lang="en-US" altLang="zh-CN" dirty="0"/>
              <a:t>A contract is service specification of a service associated with the packet. </a:t>
            </a:r>
          </a:p>
          <a:p>
            <a:pPr marL="457200" indent="-285750"/>
            <a:r>
              <a:rPr lang="en-US" altLang="zh-CN" dirty="0"/>
              <a:t>It can be optional. Then the contract offset will be set as NA.</a:t>
            </a:r>
          </a:p>
          <a:p>
            <a:pPr marL="457200" indent="-285750"/>
            <a:r>
              <a:rPr lang="en-US" altLang="zh-CN" dirty="0"/>
              <a:t>Event and Conditions specify when Action take place. – tremendous potential for the research and development of data plane technologies</a:t>
            </a:r>
          </a:p>
          <a:p>
            <a:pPr marL="457200" indent="-285750"/>
            <a:r>
              <a:rPr lang="en-US" altLang="zh-CN" dirty="0"/>
              <a:t>It can be composed of one or more clauses; Each clause will be a high-level data plane action. For example, in order to support Ultra-Reliable Low Latency (</a:t>
            </a:r>
            <a:r>
              <a:rPr lang="en-US" altLang="zh-CN" dirty="0" err="1"/>
              <a:t>uRLLC</a:t>
            </a:r>
            <a:r>
              <a:rPr lang="en-US" altLang="zh-CN" dirty="0"/>
              <a:t>) in 5G, two contracts C1 and C2 can be used. </a:t>
            </a:r>
          </a:p>
          <a:p>
            <a:pPr lvl="2"/>
            <a:r>
              <a:rPr lang="en-US" altLang="zh-CN" dirty="0"/>
              <a:t>C1 contract clause indicates the </a:t>
            </a:r>
            <a:r>
              <a:rPr lang="en-US" altLang="zh-CN" dirty="0" err="1"/>
              <a:t>BoundedLatency</a:t>
            </a:r>
            <a:r>
              <a:rPr lang="en-US" altLang="zh-CN" dirty="0"/>
              <a:t> action, and clause </a:t>
            </a:r>
          </a:p>
          <a:p>
            <a:pPr lvl="2"/>
            <a:r>
              <a:rPr lang="en-US" altLang="zh-CN" dirty="0"/>
              <a:t>C2 has action </a:t>
            </a:r>
            <a:r>
              <a:rPr lang="en-US" altLang="zh-CN" dirty="0" err="1"/>
              <a:t>NoPktLoss</a:t>
            </a:r>
            <a:r>
              <a:rPr lang="en-US" altLang="zh-CN" dirty="0"/>
              <a:t> i.e., the low latency and reliability are to be met.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EEAA6-7DCC-4F91-B761-EF1171172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2650E-4319-42AA-9A0D-AD6A3FC1C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81B1B0F-1796-4B62-AD80-859B0A69E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897" y="1578202"/>
          <a:ext cx="4870236" cy="233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Visio" r:id="rId3" imgW="4610229" imgH="2209723" progId="Visio.Drawing.15">
                  <p:embed/>
                </p:oleObj>
              </mc:Choice>
              <mc:Fallback>
                <p:oleObj name="Visio" r:id="rId3" imgW="4610229" imgH="2209723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281B1B0F-1796-4B62-AD80-859B0A69E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897" y="1578202"/>
                        <a:ext cx="4870236" cy="23361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35DF8A2-17FB-4E97-A020-C6EC76BEE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7105" y="3866548"/>
          <a:ext cx="3240360" cy="1362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Visio" r:id="rId5" imgW="4048157" imgH="1181023" progId="Visio.Drawing.15">
                  <p:embed/>
                </p:oleObj>
              </mc:Choice>
              <mc:Fallback>
                <p:oleObj name="Visio" r:id="rId5" imgW="4048157" imgH="1181023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35DF8A2-17FB-4E97-A020-C6EC76BEEC9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7105" y="3866548"/>
                        <a:ext cx="3240360" cy="13626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56902A77-891B-44DF-AA63-329A2275B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37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2EBF8-4001-4F2E-9587-529703C51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– Q-Payload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2A20F-9D9B-4F1A-B6B1-27CC85E77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3824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Payload specification is used to support qualitative payload.</a:t>
            </a:r>
          </a:p>
          <a:p>
            <a:r>
              <a:rPr lang="en-US" dirty="0"/>
              <a:t>The Type field indicates whether it is a traditional or Q-payload.</a:t>
            </a:r>
          </a:p>
          <a:p>
            <a:r>
              <a:rPr lang="en-US" dirty="0"/>
              <a:t>Q-payload itself needs support from Contract Specification to describe actions on Q-payload.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Wash: a generic operation to arbitrarily or selectively remove the bits/bytes inside the packet payload. For example, remove every 8th bit, remove every fifth byte, etc.</a:t>
            </a:r>
          </a:p>
          <a:p>
            <a:pPr lvl="1"/>
            <a:r>
              <a:rPr lang="en-US" dirty="0"/>
              <a:t>Repair and Recover: can salvage lost portions from the residual payload based on context present along with the action.</a:t>
            </a:r>
          </a:p>
          <a:p>
            <a:pPr lvl="1"/>
            <a:r>
              <a:rPr lang="en-US" dirty="0"/>
              <a:t>Enrich: The re-insert lost portions with locally cached chunks when the network condition improve.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247CE-B4D0-4042-AC03-61C57C2E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069252-7DB2-4AAC-80A5-FD90C4FD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9265" y="6336904"/>
            <a:ext cx="512807" cy="300257"/>
          </a:xfrm>
        </p:spPr>
        <p:txBody>
          <a:bodyPr/>
          <a:lstStyle/>
          <a:p>
            <a:fld id="{3B917CB5-27BD-4ECA-9D86-80D4B900A204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7286810-3062-436B-B434-13F93734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6B794A1-91AD-4D91-8839-81B190C812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72064" y="2276872"/>
          <a:ext cx="5046995" cy="2236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4" imgW="5600743" imgH="2000193" progId="Visio.Drawing.15">
                  <p:embed/>
                </p:oleObj>
              </mc:Choice>
              <mc:Fallback>
                <p:oleObj name="Visio" r:id="rId4" imgW="5600743" imgH="2000193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6B794A1-91AD-4D91-8839-81B190C812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2064" y="2276872"/>
                        <a:ext cx="5046995" cy="22360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036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3682E02-C4B8-6C4E-B538-8A9DB5A70CA5}"/>
              </a:ext>
            </a:extLst>
          </p:cNvPr>
          <p:cNvSpPr/>
          <p:nvPr/>
        </p:nvSpPr>
        <p:spPr>
          <a:xfrm>
            <a:off x="2315865" y="1487310"/>
            <a:ext cx="1702765" cy="1443804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bIns="0" rtlCol="0" anchor="b"/>
          <a:lstStyle/>
          <a:p>
            <a:pPr algn="ctr"/>
            <a:r>
              <a:rPr lang="en-US" sz="1200" dirty="0">
                <a:latin typeface="Andale Mono" panose="020B0509000000000004" pitchFamily="49" charset="0"/>
              </a:rPr>
              <a:t>Lookup Tables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9D2EA18-417D-4D09-8FC1-A44441814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IP Conceptual Packet Processing Pipeline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56A4C2-CAC3-BB48-8F48-E38A4D48D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2DF6B-DCB3-F44E-93E2-C025DE67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18</a:t>
            </a:fld>
            <a:endParaRPr lang="en-US"/>
          </a:p>
        </p:txBody>
      </p: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62FB9DDD-B46A-42CF-9CEB-E62102B2BD69}"/>
              </a:ext>
            </a:extLst>
          </p:cNvPr>
          <p:cNvCxnSpPr>
            <a:cxnSpLocks/>
            <a:stCxn id="391" idx="3"/>
            <a:endCxn id="102" idx="1"/>
          </p:cNvCxnSpPr>
          <p:nvPr/>
        </p:nvCxnSpPr>
        <p:spPr>
          <a:xfrm>
            <a:off x="6497851" y="3924512"/>
            <a:ext cx="1373277" cy="10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TextBox 489">
            <a:extLst>
              <a:ext uri="{FF2B5EF4-FFF2-40B4-BE49-F238E27FC236}">
                <a16:creationId xmlns:a16="http://schemas.microsoft.com/office/drawing/2014/main" id="{270BC16E-F266-4382-A080-50C1930E8772}"/>
              </a:ext>
            </a:extLst>
          </p:cNvPr>
          <p:cNvSpPr txBox="1"/>
          <p:nvPr/>
        </p:nvSpPr>
        <p:spPr>
          <a:xfrm>
            <a:off x="6477103" y="3945848"/>
            <a:ext cx="1454020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rgbClr val="4D4D4D"/>
                </a:solidFill>
                <a:latin typeface="Andale Mono" panose="020B0509000000000004" pitchFamily="49" charset="0"/>
              </a:rPr>
              <a:t>Scheduler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C772BF-810C-4E2B-9D95-0BA3E89214D4}"/>
              </a:ext>
            </a:extLst>
          </p:cNvPr>
          <p:cNvSpPr txBox="1"/>
          <p:nvPr/>
        </p:nvSpPr>
        <p:spPr>
          <a:xfrm>
            <a:off x="1089708" y="4336812"/>
            <a:ext cx="1557900" cy="461665"/>
          </a:xfrm>
          <a:prstGeom prst="rect">
            <a:avLst/>
          </a:prstGeo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</a:rPr>
              <a:t>New IP 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ndale Mono" panose="020B0509000000000004" pitchFamily="49" charset="0"/>
              </a:rPr>
              <a:t>Classification</a:t>
            </a:r>
          </a:p>
        </p:txBody>
      </p:sp>
      <p:sp>
        <p:nvSpPr>
          <p:cNvPr id="387" name="Rectangle 386">
            <a:extLst>
              <a:ext uri="{FF2B5EF4-FFF2-40B4-BE49-F238E27FC236}">
                <a16:creationId xmlns:a16="http://schemas.microsoft.com/office/drawing/2014/main" id="{846FCF8C-D840-4C78-9F0C-6CBAEB4A0E28}"/>
              </a:ext>
            </a:extLst>
          </p:cNvPr>
          <p:cNvSpPr/>
          <p:nvPr/>
        </p:nvSpPr>
        <p:spPr>
          <a:xfrm>
            <a:off x="2223144" y="3278800"/>
            <a:ext cx="1805017" cy="12452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Shipping Spec Parser Engine</a:t>
            </a:r>
          </a:p>
        </p:txBody>
      </p:sp>
      <p:sp>
        <p:nvSpPr>
          <p:cNvPr id="391" name="Rectangle 390">
            <a:extLst>
              <a:ext uri="{FF2B5EF4-FFF2-40B4-BE49-F238E27FC236}">
                <a16:creationId xmlns:a16="http://schemas.microsoft.com/office/drawing/2014/main" id="{A3F65C7B-E41A-41E3-B5AF-83DBA477B0D3}"/>
              </a:ext>
            </a:extLst>
          </p:cNvPr>
          <p:cNvSpPr/>
          <p:nvPr/>
        </p:nvSpPr>
        <p:spPr>
          <a:xfrm>
            <a:off x="5029279" y="3301892"/>
            <a:ext cx="1468572" cy="12452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Contract spec Engine</a:t>
            </a:r>
          </a:p>
        </p:txBody>
      </p:sp>
      <p:cxnSp>
        <p:nvCxnSpPr>
          <p:cNvPr id="376" name="Straight Arrow Connector 375">
            <a:extLst>
              <a:ext uri="{FF2B5EF4-FFF2-40B4-BE49-F238E27FC236}">
                <a16:creationId xmlns:a16="http://schemas.microsoft.com/office/drawing/2014/main" id="{75826A74-F677-4CFB-B623-84661AC26913}"/>
              </a:ext>
            </a:extLst>
          </p:cNvPr>
          <p:cNvCxnSpPr>
            <a:cxnSpLocks/>
            <a:stCxn id="64" idx="3"/>
            <a:endCxn id="387" idx="1"/>
          </p:cNvCxnSpPr>
          <p:nvPr/>
        </p:nvCxnSpPr>
        <p:spPr>
          <a:xfrm>
            <a:off x="1874696" y="3875792"/>
            <a:ext cx="348448" cy="2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48242F8F-8FEE-477F-8627-CA1F5C727D30}"/>
              </a:ext>
            </a:extLst>
          </p:cNvPr>
          <p:cNvCxnSpPr>
            <a:cxnSpLocks/>
            <a:stCxn id="387" idx="3"/>
            <a:endCxn id="391" idx="1"/>
          </p:cNvCxnSpPr>
          <p:nvPr/>
        </p:nvCxnSpPr>
        <p:spPr>
          <a:xfrm>
            <a:off x="4028161" y="3901420"/>
            <a:ext cx="1001118" cy="23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7" name="TextBox 416">
            <a:extLst>
              <a:ext uri="{FF2B5EF4-FFF2-40B4-BE49-F238E27FC236}">
                <a16:creationId xmlns:a16="http://schemas.microsoft.com/office/drawing/2014/main" id="{5901367D-C9DE-48FC-B271-ED0FFD2D7A2C}"/>
              </a:ext>
            </a:extLst>
          </p:cNvPr>
          <p:cNvSpPr txBox="1"/>
          <p:nvPr/>
        </p:nvSpPr>
        <p:spPr>
          <a:xfrm>
            <a:off x="36681" y="3004362"/>
            <a:ext cx="2415674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600" dirty="0">
                <a:latin typeface="Andale Mono" panose="020B0509000000000004" pitchFamily="49" charset="0"/>
              </a:rPr>
              <a:t>Ingress Packet</a:t>
            </a:r>
          </a:p>
        </p:txBody>
      </p:sp>
      <p:sp>
        <p:nvSpPr>
          <p:cNvPr id="427" name="Flowchart: Document 426">
            <a:extLst>
              <a:ext uri="{FF2B5EF4-FFF2-40B4-BE49-F238E27FC236}">
                <a16:creationId xmlns:a16="http://schemas.microsoft.com/office/drawing/2014/main" id="{9404FE35-7A40-4171-8956-9F62E14659C1}"/>
              </a:ext>
            </a:extLst>
          </p:cNvPr>
          <p:cNvSpPr/>
          <p:nvPr/>
        </p:nvSpPr>
        <p:spPr>
          <a:xfrm>
            <a:off x="2470614" y="1614900"/>
            <a:ext cx="690751" cy="826339"/>
          </a:xfrm>
          <a:prstGeom prst="can">
            <a:avLst/>
          </a:prstGeom>
          <a:solidFill>
            <a:schemeClr val="bg2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50" dirty="0">
                <a:latin typeface="Andale Mono" panose="020B0509000000000004" pitchFamily="49" charset="0"/>
              </a:rPr>
              <a:t>IPv4</a:t>
            </a:r>
          </a:p>
        </p:txBody>
      </p:sp>
      <p:sp>
        <p:nvSpPr>
          <p:cNvPr id="51" name="Flowchart: Document 50">
            <a:extLst>
              <a:ext uri="{FF2B5EF4-FFF2-40B4-BE49-F238E27FC236}">
                <a16:creationId xmlns:a16="http://schemas.microsoft.com/office/drawing/2014/main" id="{440C566B-3242-4EED-927C-58478DDAB3C6}"/>
              </a:ext>
            </a:extLst>
          </p:cNvPr>
          <p:cNvSpPr/>
          <p:nvPr/>
        </p:nvSpPr>
        <p:spPr>
          <a:xfrm>
            <a:off x="2519747" y="1967902"/>
            <a:ext cx="628699" cy="668234"/>
          </a:xfrm>
          <a:prstGeom prst="can">
            <a:avLst/>
          </a:prstGeom>
          <a:solidFill>
            <a:schemeClr val="bg2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latin typeface="Andale Mono" panose="020B0509000000000004" pitchFamily="49" charset="0"/>
              </a:rPr>
              <a:t>IPv6</a:t>
            </a:r>
          </a:p>
        </p:txBody>
      </p:sp>
      <p:sp>
        <p:nvSpPr>
          <p:cNvPr id="52" name="Flowchart: Document 51">
            <a:extLst>
              <a:ext uri="{FF2B5EF4-FFF2-40B4-BE49-F238E27FC236}">
                <a16:creationId xmlns:a16="http://schemas.microsoft.com/office/drawing/2014/main" id="{EC5B687C-0EC2-4DE6-A80E-CEC83F0C1761}"/>
              </a:ext>
            </a:extLst>
          </p:cNvPr>
          <p:cNvSpPr/>
          <p:nvPr/>
        </p:nvSpPr>
        <p:spPr>
          <a:xfrm>
            <a:off x="3165576" y="1643037"/>
            <a:ext cx="530232" cy="668234"/>
          </a:xfrm>
          <a:prstGeom prst="can">
            <a:avLst/>
          </a:prstGeom>
          <a:solidFill>
            <a:schemeClr val="bg2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Andale Mono" panose="020B0509000000000004" pitchFamily="49" charset="0"/>
              </a:rPr>
              <a:t>16-bit</a:t>
            </a:r>
          </a:p>
        </p:txBody>
      </p:sp>
      <p:sp>
        <p:nvSpPr>
          <p:cNvPr id="53" name="Flowchart: Document 52">
            <a:extLst>
              <a:ext uri="{FF2B5EF4-FFF2-40B4-BE49-F238E27FC236}">
                <a16:creationId xmlns:a16="http://schemas.microsoft.com/office/drawing/2014/main" id="{0D500FF4-1F11-4B61-BE0C-DCAE0DFBCF6D}"/>
              </a:ext>
            </a:extLst>
          </p:cNvPr>
          <p:cNvSpPr/>
          <p:nvPr/>
        </p:nvSpPr>
        <p:spPr>
          <a:xfrm>
            <a:off x="3151601" y="1925014"/>
            <a:ext cx="628699" cy="668234"/>
          </a:xfrm>
          <a:prstGeom prst="can">
            <a:avLst/>
          </a:prstGeom>
          <a:solidFill>
            <a:schemeClr val="bg2"/>
          </a:solidFill>
          <a:ln w="952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latin typeface="Andale Mono" panose="020B0509000000000004" pitchFamily="49" charset="0"/>
              </a:rPr>
              <a:t>8-bit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74819E-C0E0-478E-B389-DEE89039DC0F}"/>
              </a:ext>
            </a:extLst>
          </p:cNvPr>
          <p:cNvSpPr/>
          <p:nvPr/>
        </p:nvSpPr>
        <p:spPr>
          <a:xfrm>
            <a:off x="4466572" y="5186264"/>
            <a:ext cx="547880" cy="4141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LBF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4EB8FF1-F543-4554-B538-018C8F22C225}"/>
              </a:ext>
            </a:extLst>
          </p:cNvPr>
          <p:cNvSpPr/>
          <p:nvPr/>
        </p:nvSpPr>
        <p:spPr>
          <a:xfrm>
            <a:off x="5303518" y="5154377"/>
            <a:ext cx="869467" cy="44668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Ping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E2833D2-11A6-476C-983B-2A9A5407F6B3}"/>
              </a:ext>
            </a:extLst>
          </p:cNvPr>
          <p:cNvSpPr/>
          <p:nvPr/>
        </p:nvSpPr>
        <p:spPr>
          <a:xfrm>
            <a:off x="6622888" y="5197097"/>
            <a:ext cx="630759" cy="3941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ndale Mono" panose="020B0509000000000004" pitchFamily="49" charset="0"/>
              </a:rPr>
              <a:t>CC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7DD5C79-7FEA-4BFE-9D72-77434790AA2F}"/>
              </a:ext>
            </a:extLst>
          </p:cNvPr>
          <p:cNvSpPr/>
          <p:nvPr/>
        </p:nvSpPr>
        <p:spPr>
          <a:xfrm>
            <a:off x="4391519" y="1766019"/>
            <a:ext cx="5203149" cy="1133028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r>
              <a:rPr lang="en-US" sz="1600" dirty="0">
                <a:latin typeface="Andale Mono" panose="020B0509000000000004" pitchFamily="49" charset="0"/>
              </a:rPr>
              <a:t>     Transit/Runtime state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C4DC77-940B-48B6-A556-8A6CD47C440E}"/>
              </a:ext>
            </a:extLst>
          </p:cNvPr>
          <p:cNvCxnSpPr>
            <a:cxnSpLocks/>
            <a:stCxn id="391" idx="2"/>
            <a:endCxn id="61" idx="0"/>
          </p:cNvCxnSpPr>
          <p:nvPr/>
        </p:nvCxnSpPr>
        <p:spPr>
          <a:xfrm rot="5400000">
            <a:off x="4932473" y="4355171"/>
            <a:ext cx="639133" cy="102305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8815698-CD07-4788-ACC5-F94E8388551D}"/>
              </a:ext>
            </a:extLst>
          </p:cNvPr>
          <p:cNvCxnSpPr>
            <a:cxnSpLocks/>
            <a:stCxn id="391" idx="2"/>
            <a:endCxn id="62" idx="0"/>
          </p:cNvCxnSpPr>
          <p:nvPr/>
        </p:nvCxnSpPr>
        <p:spPr>
          <a:xfrm flipH="1">
            <a:off x="5738252" y="4547131"/>
            <a:ext cx="25313" cy="60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14A368D-ED5E-4852-A4FD-ADBE54C8422E}"/>
              </a:ext>
            </a:extLst>
          </p:cNvPr>
          <p:cNvCxnSpPr>
            <a:cxnSpLocks/>
            <a:stCxn id="391" idx="2"/>
            <a:endCxn id="63" idx="0"/>
          </p:cNvCxnSpPr>
          <p:nvPr/>
        </p:nvCxnSpPr>
        <p:spPr>
          <a:xfrm rot="16200000" flipH="1">
            <a:off x="6025933" y="4284762"/>
            <a:ext cx="649966" cy="117470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6E7FBE-5B38-494E-9C0A-69C2236E2BC3}"/>
              </a:ext>
            </a:extLst>
          </p:cNvPr>
          <p:cNvCxnSpPr>
            <a:cxnSpLocks/>
          </p:cNvCxnSpPr>
          <p:nvPr/>
        </p:nvCxnSpPr>
        <p:spPr>
          <a:xfrm>
            <a:off x="2834096" y="2960177"/>
            <a:ext cx="0" cy="301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0A76C6C-1684-45B1-B082-554CB8800518}"/>
              </a:ext>
            </a:extLst>
          </p:cNvPr>
          <p:cNvCxnSpPr>
            <a:cxnSpLocks/>
          </p:cNvCxnSpPr>
          <p:nvPr/>
        </p:nvCxnSpPr>
        <p:spPr>
          <a:xfrm>
            <a:off x="3430692" y="2960177"/>
            <a:ext cx="0" cy="33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E4B1294-37C2-4E8F-8E85-5D52D66DA2CB}"/>
              </a:ext>
            </a:extLst>
          </p:cNvPr>
          <p:cNvCxnSpPr>
            <a:cxnSpLocks/>
            <a:stCxn id="387" idx="3"/>
          </p:cNvCxnSpPr>
          <p:nvPr/>
        </p:nvCxnSpPr>
        <p:spPr>
          <a:xfrm flipV="1">
            <a:off x="4028161" y="2937883"/>
            <a:ext cx="505500" cy="9635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790A506-160F-4953-BBB8-7534EA08889C}"/>
              </a:ext>
            </a:extLst>
          </p:cNvPr>
          <p:cNvCxnSpPr>
            <a:cxnSpLocks/>
          </p:cNvCxnSpPr>
          <p:nvPr/>
        </p:nvCxnSpPr>
        <p:spPr>
          <a:xfrm flipV="1">
            <a:off x="5563801" y="2901220"/>
            <a:ext cx="0" cy="377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0ADCB66-99DF-4E7F-9522-6DC652CAF338}"/>
              </a:ext>
            </a:extLst>
          </p:cNvPr>
          <p:cNvSpPr/>
          <p:nvPr/>
        </p:nvSpPr>
        <p:spPr>
          <a:xfrm>
            <a:off x="7871128" y="3312467"/>
            <a:ext cx="1371506" cy="12452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latin typeface="Andale Mono" panose="020B0509000000000004" pitchFamily="49" charset="0"/>
              </a:rPr>
              <a:t>Egress processing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C30BBBF-BDDD-41A7-9F91-AA523833D604}"/>
              </a:ext>
            </a:extLst>
          </p:cNvPr>
          <p:cNvCxnSpPr>
            <a:cxnSpLocks/>
          </p:cNvCxnSpPr>
          <p:nvPr/>
        </p:nvCxnSpPr>
        <p:spPr>
          <a:xfrm>
            <a:off x="8582496" y="2860090"/>
            <a:ext cx="0" cy="401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1064017-5B9B-4960-9E7F-D69FEC1B1767}"/>
              </a:ext>
            </a:extLst>
          </p:cNvPr>
          <p:cNvSpPr txBox="1"/>
          <p:nvPr/>
        </p:nvSpPr>
        <p:spPr>
          <a:xfrm>
            <a:off x="9389805" y="3512692"/>
            <a:ext cx="1446639" cy="307777"/>
          </a:xfrm>
          <a:prstGeom prst="rect">
            <a:avLst/>
          </a:prstGeom>
          <a:ln w="31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ndale Mono" panose="020B0509000000000004" pitchFamily="49" charset="0"/>
              </a:rPr>
              <a:t>New IP out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6DFB5B9-1D0F-4705-9CEF-7A36A6842E38}"/>
              </a:ext>
            </a:extLst>
          </p:cNvPr>
          <p:cNvCxnSpPr>
            <a:cxnSpLocks/>
            <a:stCxn id="102" idx="3"/>
            <a:endCxn id="65" idx="1"/>
          </p:cNvCxnSpPr>
          <p:nvPr/>
        </p:nvCxnSpPr>
        <p:spPr>
          <a:xfrm flipV="1">
            <a:off x="9242634" y="3935086"/>
            <a:ext cx="9355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lowchart: Document 117">
            <a:extLst>
              <a:ext uri="{FF2B5EF4-FFF2-40B4-BE49-F238E27FC236}">
                <a16:creationId xmlns:a16="http://schemas.microsoft.com/office/drawing/2014/main" id="{415FF48D-7258-406A-ACC6-4248511E8A24}"/>
              </a:ext>
            </a:extLst>
          </p:cNvPr>
          <p:cNvSpPr/>
          <p:nvPr/>
        </p:nvSpPr>
        <p:spPr>
          <a:xfrm>
            <a:off x="8399820" y="1925876"/>
            <a:ext cx="938944" cy="584536"/>
          </a:xfrm>
          <a:prstGeom prst="snip2Diag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state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42D81E-8ACA-4818-9CD3-49B3ECE48985}"/>
              </a:ext>
            </a:extLst>
          </p:cNvPr>
          <p:cNvSpPr txBox="1"/>
          <p:nvPr/>
        </p:nvSpPr>
        <p:spPr>
          <a:xfrm>
            <a:off x="5079062" y="5586989"/>
            <a:ext cx="1318377" cy="307777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400" dirty="0">
                <a:solidFill>
                  <a:srgbClr val="4D4D4D"/>
                </a:solidFill>
                <a:latin typeface="Andale Mono" panose="020B0509000000000004" pitchFamily="49" charset="0"/>
              </a:rPr>
              <a:t>contract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686EB9-BD7F-1445-8769-2B514F79FA12}"/>
              </a:ext>
            </a:extLst>
          </p:cNvPr>
          <p:cNvCxnSpPr>
            <a:cxnSpLocks/>
          </p:cNvCxnSpPr>
          <p:nvPr/>
        </p:nvCxnSpPr>
        <p:spPr>
          <a:xfrm>
            <a:off x="6191728" y="2924789"/>
            <a:ext cx="0" cy="37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Document 117">
            <a:extLst>
              <a:ext uri="{FF2B5EF4-FFF2-40B4-BE49-F238E27FC236}">
                <a16:creationId xmlns:a16="http://schemas.microsoft.com/office/drawing/2014/main" id="{517F88BF-E53E-EA42-BC1F-77F1B44F008A}"/>
              </a:ext>
            </a:extLst>
          </p:cNvPr>
          <p:cNvSpPr/>
          <p:nvPr/>
        </p:nvSpPr>
        <p:spPr>
          <a:xfrm>
            <a:off x="4589421" y="1884926"/>
            <a:ext cx="813492" cy="521215"/>
          </a:xfrm>
          <a:prstGeom prst="snip2Diag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latin typeface="Andale Mono" panose="020B0509000000000004" pitchFamily="49" charset="0"/>
              </a:rPr>
              <a:t>params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553714D-DD12-5C4C-B962-151084ADD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3"/>
          <a:stretch/>
        </p:blipFill>
        <p:spPr>
          <a:xfrm>
            <a:off x="281349" y="3561026"/>
            <a:ext cx="1593347" cy="62953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E0DB2E9-8339-E448-83E9-78347FA4B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173"/>
          <a:stretch/>
        </p:blipFill>
        <p:spPr>
          <a:xfrm>
            <a:off x="10178151" y="3679844"/>
            <a:ext cx="1732500" cy="510483"/>
          </a:xfrm>
          <a:prstGeom prst="rect">
            <a:avLst/>
          </a:prstGeom>
        </p:spPr>
      </p:pic>
      <p:sp>
        <p:nvSpPr>
          <p:cNvPr id="133" name="Flowchart: Document 117">
            <a:extLst>
              <a:ext uri="{FF2B5EF4-FFF2-40B4-BE49-F238E27FC236}">
                <a16:creationId xmlns:a16="http://schemas.microsoft.com/office/drawing/2014/main" id="{D13D2913-B91A-8B43-8A1A-05E9014AA7C5}"/>
              </a:ext>
            </a:extLst>
          </p:cNvPr>
          <p:cNvSpPr/>
          <p:nvPr/>
        </p:nvSpPr>
        <p:spPr>
          <a:xfrm>
            <a:off x="4699617" y="2037326"/>
            <a:ext cx="813492" cy="521215"/>
          </a:xfrm>
          <a:prstGeom prst="snip2Diag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latin typeface="Andale Mono" panose="020B0509000000000004" pitchFamily="49" charset="0"/>
              </a:rPr>
              <a:t>params</a:t>
            </a:r>
          </a:p>
        </p:txBody>
      </p:sp>
      <p:sp>
        <p:nvSpPr>
          <p:cNvPr id="134" name="Flowchart: Document 117">
            <a:extLst>
              <a:ext uri="{FF2B5EF4-FFF2-40B4-BE49-F238E27FC236}">
                <a16:creationId xmlns:a16="http://schemas.microsoft.com/office/drawing/2014/main" id="{DBF1AA6C-48D8-C247-A3F5-84A6F4102D80}"/>
              </a:ext>
            </a:extLst>
          </p:cNvPr>
          <p:cNvSpPr/>
          <p:nvPr/>
        </p:nvSpPr>
        <p:spPr>
          <a:xfrm>
            <a:off x="8552220" y="2078276"/>
            <a:ext cx="938944" cy="584536"/>
          </a:xfrm>
          <a:prstGeom prst="snip2Diag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latin typeface="Andale Mono" panose="020B0509000000000004" pitchFamily="49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042978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A4C434-59CE-4C6D-BC99-78D25181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New IP Forwarding Platform</a:t>
            </a:r>
          </a:p>
        </p:txBody>
      </p:sp>
      <p:pic>
        <p:nvPicPr>
          <p:cNvPr id="10" name="Content Placeholder 9" descr="Laptop">
            <a:extLst>
              <a:ext uri="{FF2B5EF4-FFF2-40B4-BE49-F238E27FC236}">
                <a16:creationId xmlns:a16="http://schemas.microsoft.com/office/drawing/2014/main" id="{3DCCB632-08BB-4032-BFE7-25771A694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6991" y="3304033"/>
            <a:ext cx="546538" cy="5465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2ED2BA-6B34-4710-BE0B-9CBEC4721D6E}"/>
              </a:ext>
            </a:extLst>
          </p:cNvPr>
          <p:cNvSpPr txBox="1"/>
          <p:nvPr/>
        </p:nvSpPr>
        <p:spPr>
          <a:xfrm>
            <a:off x="3448950" y="4072915"/>
            <a:ext cx="1119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New IP Nodes</a:t>
            </a:r>
          </a:p>
        </p:txBody>
      </p:sp>
      <p:pic>
        <p:nvPicPr>
          <p:cNvPr id="13" name="Content Placeholder 9" descr="Laptop">
            <a:extLst>
              <a:ext uri="{FF2B5EF4-FFF2-40B4-BE49-F238E27FC236}">
                <a16:creationId xmlns:a16="http://schemas.microsoft.com/office/drawing/2014/main" id="{916BC932-E519-43A2-8F32-B65FC115E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7782" y="4189341"/>
            <a:ext cx="546538" cy="546538"/>
          </a:xfrm>
          <a:prstGeom prst="rect">
            <a:avLst/>
          </a:prstGeom>
        </p:spPr>
      </p:pic>
      <p:pic>
        <p:nvPicPr>
          <p:cNvPr id="17" name="Content Placeholder 9" descr="Laptop">
            <a:extLst>
              <a:ext uri="{FF2B5EF4-FFF2-40B4-BE49-F238E27FC236}">
                <a16:creationId xmlns:a16="http://schemas.microsoft.com/office/drawing/2014/main" id="{4604A056-581F-4548-BC19-DBA08614E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2303" y="2386612"/>
            <a:ext cx="546538" cy="5465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13CD756-8188-477A-92AD-1D226F913136}"/>
              </a:ext>
            </a:extLst>
          </p:cNvPr>
          <p:cNvSpPr txBox="1"/>
          <p:nvPr/>
        </p:nvSpPr>
        <p:spPr>
          <a:xfrm rot="770378">
            <a:off x="8834205" y="2867908"/>
            <a:ext cx="1277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IP only network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FA9005-77C8-46CD-9798-73B2DE9476F5}"/>
              </a:ext>
            </a:extLst>
          </p:cNvPr>
          <p:cNvSpPr/>
          <p:nvPr/>
        </p:nvSpPr>
        <p:spPr>
          <a:xfrm>
            <a:off x="4726474" y="4962017"/>
            <a:ext cx="2112579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Queue Contract Scheduling</a:t>
            </a:r>
          </a:p>
          <a:p>
            <a:r>
              <a:rPr lang="en-US" sz="1200" dirty="0"/>
              <a:t>Shipping Spec processing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89C1DE-C732-4759-8193-5F5317608671}"/>
              </a:ext>
            </a:extLst>
          </p:cNvPr>
          <p:cNvSpPr/>
          <p:nvPr/>
        </p:nvSpPr>
        <p:spPr>
          <a:xfrm>
            <a:off x="1223193" y="4577343"/>
            <a:ext cx="2112579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Contract insertion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4DA7BB8-2C7E-4275-929D-86D050CC0CC1}"/>
              </a:ext>
            </a:extLst>
          </p:cNvPr>
          <p:cNvSpPr/>
          <p:nvPr/>
        </p:nvSpPr>
        <p:spPr>
          <a:xfrm>
            <a:off x="1167604" y="4948787"/>
            <a:ext cx="2112579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Address insertion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491AFC6-E5EB-42C1-A539-CA86FB3CDD1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5782764" y="4819101"/>
            <a:ext cx="298276" cy="142916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E8C51B-934C-DC48-9854-4A0761661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7CBDC5-97F1-E547-B31F-5C5DAAD4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A809FD8-1492-465B-8D74-66CF3C9EC802}"/>
              </a:ext>
            </a:extLst>
          </p:cNvPr>
          <p:cNvCxnSpPr>
            <a:cxnSpLocks/>
            <a:stCxn id="53" idx="2"/>
            <a:endCxn id="33" idx="0"/>
          </p:cNvCxnSpPr>
          <p:nvPr/>
        </p:nvCxnSpPr>
        <p:spPr>
          <a:xfrm flipV="1">
            <a:off x="5714264" y="4962017"/>
            <a:ext cx="68500" cy="642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Bent Arrow 4">
            <a:extLst>
              <a:ext uri="{FF2B5EF4-FFF2-40B4-BE49-F238E27FC236}">
                <a16:creationId xmlns:a16="http://schemas.microsoft.com/office/drawing/2014/main" id="{CEA49180-1D48-1744-92AF-F8E5F2AC3EA5}"/>
              </a:ext>
            </a:extLst>
          </p:cNvPr>
          <p:cNvSpPr/>
          <p:nvPr/>
        </p:nvSpPr>
        <p:spPr>
          <a:xfrm rot="10800000" flipH="1">
            <a:off x="1167604" y="5417169"/>
            <a:ext cx="704161" cy="252943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7BC082B-BD78-0C43-9048-9B559D363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4003" y="3077995"/>
            <a:ext cx="892326" cy="1090619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14D9169-39C0-0947-9AD4-6A4ABA7B4F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26387" y="2075594"/>
            <a:ext cx="903530" cy="1104312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56C6475-A135-9E40-857F-577FF848C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5874" y="3881356"/>
            <a:ext cx="936780" cy="114495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295898-89D8-BD44-A128-05489DE83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1112" y="3876528"/>
            <a:ext cx="973409" cy="118972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753466F-0F3A-B64C-A154-D8E18BAA28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00502" y="2048690"/>
            <a:ext cx="903529" cy="11043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7AE0D9B-CDE9-7245-A6DB-569AA8765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310389" y="1507935"/>
            <a:ext cx="3324346" cy="9795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09B3309-9B64-9F4F-8351-2A4F647A909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2427518" y="3292348"/>
            <a:ext cx="977013" cy="28787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DBE3CA0-3B55-984E-B0F1-683454EA4FB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3918299" y="2663445"/>
            <a:ext cx="977013" cy="28787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F44C934-E296-0D4F-AC6B-63C00F9CDA4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6271495" y="1939457"/>
            <a:ext cx="1384048" cy="46780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882D6E2-719C-4046-9901-FA56C9B4691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9015966" y="4114491"/>
            <a:ext cx="977013" cy="28787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B19B093-EA80-0D4E-9764-0320B12B2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610600" y="2230860"/>
            <a:ext cx="878877" cy="336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8BCF7A8-FAA5-DB48-B5F9-49FEACE50C8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6173"/>
          <a:stretch/>
        </p:blipFill>
        <p:spPr>
          <a:xfrm>
            <a:off x="6349733" y="4082948"/>
            <a:ext cx="903530" cy="266226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2EE8299-D7E7-8E44-A68B-C6A644C38226}"/>
              </a:ext>
            </a:extLst>
          </p:cNvPr>
          <p:cNvCxnSpPr>
            <a:cxnSpLocks/>
            <a:stCxn id="56" idx="2"/>
            <a:endCxn id="58" idx="1"/>
          </p:cNvCxnSpPr>
          <p:nvPr/>
        </p:nvCxnSpPr>
        <p:spPr>
          <a:xfrm>
            <a:off x="1972562" y="2487457"/>
            <a:ext cx="1945737" cy="31992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Graphic 65">
            <a:extLst>
              <a:ext uri="{FF2B5EF4-FFF2-40B4-BE49-F238E27FC236}">
                <a16:creationId xmlns:a16="http://schemas.microsoft.com/office/drawing/2014/main" id="{40E9D6E1-F51F-764E-AAD4-512703C8F6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4103" y="2140892"/>
            <a:ext cx="783025" cy="299392"/>
          </a:xfrm>
          <a:prstGeom prst="rect">
            <a:avLst/>
          </a:prstGeom>
        </p:spPr>
      </p:pic>
      <p:sp>
        <p:nvSpPr>
          <p:cNvPr id="112" name="Bent Arrow 111">
            <a:extLst>
              <a:ext uri="{FF2B5EF4-FFF2-40B4-BE49-F238E27FC236}">
                <a16:creationId xmlns:a16="http://schemas.microsoft.com/office/drawing/2014/main" id="{41A27789-48DC-B042-AB4E-6C8CF76D6CA2}"/>
              </a:ext>
            </a:extLst>
          </p:cNvPr>
          <p:cNvSpPr/>
          <p:nvPr/>
        </p:nvSpPr>
        <p:spPr>
          <a:xfrm rot="10800000">
            <a:off x="2238921" y="5459373"/>
            <a:ext cx="942712" cy="252943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02B354-CD6A-844D-B3C6-C6DE64053DA4}"/>
              </a:ext>
            </a:extLst>
          </p:cNvPr>
          <p:cNvSpPr/>
          <p:nvPr/>
        </p:nvSpPr>
        <p:spPr>
          <a:xfrm>
            <a:off x="1040814" y="5849140"/>
            <a:ext cx="2366158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End point Library</a:t>
            </a:r>
          </a:p>
        </p:txBody>
      </p:sp>
      <p:sp>
        <p:nvSpPr>
          <p:cNvPr id="115" name="Bent Arrow 114">
            <a:extLst>
              <a:ext uri="{FF2B5EF4-FFF2-40B4-BE49-F238E27FC236}">
                <a16:creationId xmlns:a16="http://schemas.microsoft.com/office/drawing/2014/main" id="{BE973F25-3CAC-0644-877D-2A9CD4DDA82F}"/>
              </a:ext>
            </a:extLst>
          </p:cNvPr>
          <p:cNvSpPr/>
          <p:nvPr/>
        </p:nvSpPr>
        <p:spPr>
          <a:xfrm rot="10800000" flipH="1">
            <a:off x="3670024" y="5434145"/>
            <a:ext cx="2112579" cy="316274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Bent Arrow 115">
            <a:extLst>
              <a:ext uri="{FF2B5EF4-FFF2-40B4-BE49-F238E27FC236}">
                <a16:creationId xmlns:a16="http://schemas.microsoft.com/office/drawing/2014/main" id="{3FFD03FB-6D9D-AB4A-AC36-D311C2C23779}"/>
              </a:ext>
            </a:extLst>
          </p:cNvPr>
          <p:cNvSpPr/>
          <p:nvPr/>
        </p:nvSpPr>
        <p:spPr>
          <a:xfrm rot="10800000">
            <a:off x="6020009" y="5465747"/>
            <a:ext cx="2655089" cy="309512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C51641D-248E-BE43-AB25-ABE252318870}"/>
              </a:ext>
            </a:extLst>
          </p:cNvPr>
          <p:cNvSpPr/>
          <p:nvPr/>
        </p:nvSpPr>
        <p:spPr>
          <a:xfrm>
            <a:off x="4038600" y="5807196"/>
            <a:ext cx="3561902" cy="52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Packet processing and forwarding in network nodes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8E076DE-E968-834F-9493-E66A1004DF45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>
            <a:off x="2293529" y="3577302"/>
            <a:ext cx="1290474" cy="4600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4226E7F-A9B5-2A4E-A82B-DED0EEEDC2D9}"/>
              </a:ext>
            </a:extLst>
          </p:cNvPr>
          <p:cNvCxnSpPr>
            <a:cxnSpLocks/>
            <a:stCxn id="7" idx="0"/>
            <a:endCxn id="52" idx="1"/>
          </p:cNvCxnSpPr>
          <p:nvPr/>
        </p:nvCxnSpPr>
        <p:spPr>
          <a:xfrm flipV="1">
            <a:off x="4030166" y="2627750"/>
            <a:ext cx="1396221" cy="450245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Bent Arrow 129">
            <a:extLst>
              <a:ext uri="{FF2B5EF4-FFF2-40B4-BE49-F238E27FC236}">
                <a16:creationId xmlns:a16="http://schemas.microsoft.com/office/drawing/2014/main" id="{346C8C30-A83C-374A-851E-175FD23ACEBF}"/>
              </a:ext>
            </a:extLst>
          </p:cNvPr>
          <p:cNvSpPr/>
          <p:nvPr/>
        </p:nvSpPr>
        <p:spPr>
          <a:xfrm rot="10800000" flipH="1">
            <a:off x="9610454" y="5483187"/>
            <a:ext cx="765786" cy="295367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Bent Arrow 130">
            <a:extLst>
              <a:ext uri="{FF2B5EF4-FFF2-40B4-BE49-F238E27FC236}">
                <a16:creationId xmlns:a16="http://schemas.microsoft.com/office/drawing/2014/main" id="{FDD8FA8D-083E-BC41-B7B4-4DBCBCEC1FE3}"/>
              </a:ext>
            </a:extLst>
          </p:cNvPr>
          <p:cNvSpPr/>
          <p:nvPr/>
        </p:nvSpPr>
        <p:spPr>
          <a:xfrm rot="10800000">
            <a:off x="10615616" y="5481724"/>
            <a:ext cx="1119354" cy="276999"/>
          </a:xfrm>
          <a:prstGeom prst="bentArrow">
            <a:avLst>
              <a:gd name="adj1" fmla="val 25000"/>
              <a:gd name="adj2" fmla="val 4444"/>
              <a:gd name="adj3" fmla="val 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A39139-4810-A14D-A8D2-241CE39EBC07}"/>
              </a:ext>
            </a:extLst>
          </p:cNvPr>
          <p:cNvSpPr/>
          <p:nvPr/>
        </p:nvSpPr>
        <p:spPr>
          <a:xfrm>
            <a:off x="9694668" y="5953711"/>
            <a:ext cx="1981117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/>
              <a:t>End point Library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9E05549-5F7B-C243-BA76-F39B2A1A106E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6329917" y="2600773"/>
            <a:ext cx="1288178" cy="2697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AF4D7FA-9F67-DD4A-939F-D10FA73EE5C1}"/>
              </a:ext>
            </a:extLst>
          </p:cNvPr>
          <p:cNvCxnSpPr>
            <a:cxnSpLocks/>
            <a:stCxn id="7" idx="2"/>
            <a:endCxn id="53" idx="1"/>
          </p:cNvCxnSpPr>
          <p:nvPr/>
        </p:nvCxnSpPr>
        <p:spPr>
          <a:xfrm>
            <a:off x="4030166" y="4168614"/>
            <a:ext cx="1215708" cy="28521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92DFA7CD-61D8-1245-ACB0-DC971C47F44A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6182654" y="4453832"/>
            <a:ext cx="1418458" cy="17556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6EC77DF2-1A7D-7D47-A6EE-2B3FC30FD41D}"/>
              </a:ext>
            </a:extLst>
          </p:cNvPr>
          <p:cNvCxnSpPr>
            <a:cxnSpLocks/>
            <a:stCxn id="54" idx="3"/>
            <a:endCxn id="13" idx="1"/>
          </p:cNvCxnSpPr>
          <p:nvPr/>
        </p:nvCxnSpPr>
        <p:spPr>
          <a:xfrm flipV="1">
            <a:off x="8574521" y="4462610"/>
            <a:ext cx="1733261" cy="8778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9CE7C83-5029-2D48-A037-8EBB689C766F}"/>
              </a:ext>
            </a:extLst>
          </p:cNvPr>
          <p:cNvCxnSpPr>
            <a:cxnSpLocks/>
            <a:stCxn id="55" idx="3"/>
            <a:endCxn id="17" idx="1"/>
          </p:cNvCxnSpPr>
          <p:nvPr/>
        </p:nvCxnSpPr>
        <p:spPr>
          <a:xfrm>
            <a:off x="8504031" y="2600846"/>
            <a:ext cx="1788272" cy="59035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9F05D83-CE07-4A47-A701-4F60EB7BB126}"/>
              </a:ext>
            </a:extLst>
          </p:cNvPr>
          <p:cNvSpPr/>
          <p:nvPr/>
        </p:nvSpPr>
        <p:spPr>
          <a:xfrm>
            <a:off x="9619274" y="4948787"/>
            <a:ext cx="2112579" cy="3848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Remove/ Process Contract</a:t>
            </a:r>
          </a:p>
        </p:txBody>
      </p:sp>
    </p:spTree>
    <p:extLst>
      <p:ext uri="{BB962C8B-B14F-4D97-AF65-F5344CB8AC3E}">
        <p14:creationId xmlns:p14="http://schemas.microsoft.com/office/powerpoint/2010/main" val="191219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Tutorial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18162-E55F-814C-9AF6-7DA86F1B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/>
              <a:t>Introduction and Setup</a:t>
            </a:r>
          </a:p>
          <a:p>
            <a:r>
              <a:rPr lang="en-US" b="1" dirty="0"/>
              <a:t>Part 1: Introduction to New IP (motivation and format)</a:t>
            </a:r>
          </a:p>
          <a:p>
            <a:pPr lvl="1"/>
            <a:r>
              <a:rPr lang="en-US" dirty="0"/>
              <a:t>Rationale for New IP</a:t>
            </a:r>
          </a:p>
          <a:p>
            <a:pPr lvl="1"/>
            <a:r>
              <a:rPr lang="en-US" dirty="0"/>
              <a:t>Address Innovation</a:t>
            </a:r>
          </a:p>
          <a:p>
            <a:pPr lvl="1"/>
            <a:r>
              <a:rPr lang="en-US" dirty="0"/>
              <a:t>New IP Contracts</a:t>
            </a:r>
          </a:p>
          <a:p>
            <a:pPr lvl="1"/>
            <a:r>
              <a:rPr lang="en-US" dirty="0"/>
              <a:t>New IP Design on Linux</a:t>
            </a:r>
          </a:p>
          <a:p>
            <a:r>
              <a:rPr lang="en-US" b="1" dirty="0"/>
              <a:t>Part 2:  New IP Sandbox Test Environment</a:t>
            </a:r>
          </a:p>
          <a:p>
            <a:pPr lvl="1"/>
            <a:r>
              <a:rPr lang="en-US" dirty="0"/>
              <a:t>Introduction to Linux namespaces and </a:t>
            </a:r>
            <a:r>
              <a:rPr lang="en-US" dirty="0" err="1"/>
              <a:t>NeST</a:t>
            </a:r>
            <a:r>
              <a:rPr lang="en-US" dirty="0"/>
              <a:t> topology creation platform.</a:t>
            </a:r>
          </a:p>
          <a:p>
            <a:pPr lvl="1"/>
            <a:r>
              <a:rPr lang="en-US" dirty="0" err="1"/>
              <a:t>NeST</a:t>
            </a:r>
            <a:r>
              <a:rPr lang="en-US" dirty="0"/>
              <a:t> Design and Features</a:t>
            </a:r>
          </a:p>
          <a:p>
            <a:pPr lvl="1"/>
            <a:r>
              <a:rPr lang="en-US" dirty="0"/>
              <a:t>Platform for New IP Sandboxing</a:t>
            </a:r>
          </a:p>
          <a:p>
            <a:r>
              <a:rPr lang="en-US" b="1" dirty="0"/>
              <a:t>Part 3: Demonstration of the use cases </a:t>
            </a:r>
          </a:p>
          <a:p>
            <a:pPr lvl="1"/>
            <a:r>
              <a:rPr lang="en-US" dirty="0"/>
              <a:t>Forwarding based on Asymmetric addresses </a:t>
            </a:r>
          </a:p>
          <a:p>
            <a:pPr lvl="1"/>
            <a:r>
              <a:rPr lang="en-US" dirty="0"/>
              <a:t>Developing Contracts latency-aware forwarding.</a:t>
            </a:r>
          </a:p>
          <a:p>
            <a:pPr lvl="1"/>
            <a:r>
              <a:rPr lang="en-US" dirty="0"/>
              <a:t>Platform Capabilities</a:t>
            </a:r>
          </a:p>
          <a:p>
            <a:r>
              <a:rPr lang="en-US" b="1" dirty="0"/>
              <a:t>Part 4: Service extensibility on New IP platform</a:t>
            </a:r>
          </a:p>
          <a:p>
            <a:pPr lvl="1"/>
            <a:r>
              <a:rPr lang="en-US" dirty="0"/>
              <a:t>Extension scenario of latency-aware scheduling and forwarding for multiple time constraint streams.</a:t>
            </a:r>
          </a:p>
          <a:p>
            <a:r>
              <a:rPr lang="en-US" b="1" dirty="0"/>
              <a:t>Wrap up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6592EE-E825-0B41-8771-4121CBF27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11877-FD87-2D46-A9BE-B1EAD2B98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9167B-3907-9543-ACED-62ABF708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121C-438B-554D-89F9-F126A8AD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Since New IP Packet format is new and carries a lot of intelligence, it was important to understand those processing overheads from</a:t>
            </a:r>
          </a:p>
          <a:p>
            <a:pPr lvl="1"/>
            <a:r>
              <a:rPr lang="en-US" dirty="0"/>
              <a:t>Design and over all implementation framework perspective</a:t>
            </a:r>
          </a:p>
          <a:p>
            <a:pPr lvl="1"/>
            <a:r>
              <a:rPr lang="en-US" dirty="0"/>
              <a:t>From performance and ease of development</a:t>
            </a:r>
          </a:p>
          <a:p>
            <a:r>
              <a:rPr lang="en-US" dirty="0"/>
              <a:t>More Focus on packet processing/ not hardware</a:t>
            </a:r>
          </a:p>
          <a:p>
            <a:r>
              <a:rPr lang="en-US" dirty="0"/>
              <a:t>Emphasis on Fast and flexible test and verification environment</a:t>
            </a:r>
          </a:p>
          <a:p>
            <a:r>
              <a:rPr lang="en-US" dirty="0"/>
              <a:t>Our Platform choice – Linux with network name spaces</a:t>
            </a:r>
          </a:p>
          <a:p>
            <a:pPr lvl="1"/>
            <a:r>
              <a:rPr lang="en-US" dirty="0"/>
              <a:t>Reuse not reinvent</a:t>
            </a:r>
          </a:p>
          <a:p>
            <a:pPr lvl="1"/>
            <a:r>
              <a:rPr lang="en-US" dirty="0"/>
              <a:t>Linux gave us a very stable environment and a plethora of tools and features.</a:t>
            </a:r>
          </a:p>
          <a:p>
            <a:pPr lvl="1"/>
            <a:r>
              <a:rPr lang="en-US" dirty="0"/>
              <a:t>Very short learning curve</a:t>
            </a:r>
          </a:p>
          <a:p>
            <a:r>
              <a:rPr lang="en-US" dirty="0" err="1"/>
              <a:t>NeST</a:t>
            </a:r>
            <a:r>
              <a:rPr lang="en-US" dirty="0"/>
              <a:t> provides meets all the above design considerations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B7B2B3-7B9B-8748-B418-26CCF1737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42E30C-17E2-944A-9B17-486F5B77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0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8881-8546-844B-AAFB-4E68205C9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25C77-1290-7640-9E83-F712FFCAF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1600" dirty="0"/>
              <a:t>Technical Specification: “</a:t>
            </a:r>
            <a:r>
              <a:rPr lang="en-US" sz="1600" dirty="0">
                <a:hlinkClick r:id="rId2"/>
              </a:rPr>
              <a:t>New Services and Capabilities for Network 2030: Description, Techni​​cal Gap and Performance Target Analysis</a:t>
            </a:r>
            <a:r>
              <a:rPr lang="en-US" sz="1600" dirty="0"/>
              <a:t>​”  (October 2019) ​</a:t>
            </a:r>
          </a:p>
          <a:p>
            <a:pPr fontAlgn="base"/>
            <a:r>
              <a:rPr lang="en-US" sz="1600" dirty="0"/>
              <a:t>Technical Report: "</a:t>
            </a:r>
            <a:r>
              <a:rPr lang="en-US" sz="1600" dirty="0">
                <a:hlinkClick r:id="rId3"/>
              </a:rPr>
              <a:t>Network 2030 - Gap Analysis of Network 2030 New Services, Capabilities and Use cases</a:t>
            </a:r>
            <a:r>
              <a:rPr lang="en-US" sz="1600" dirty="0"/>
              <a:t>" (June 2020)</a:t>
            </a:r>
          </a:p>
          <a:p>
            <a:r>
              <a:rPr lang="en-US" sz="1600" dirty="0"/>
              <a:t>R. Li, K. Makhijani and L. Dong, "New IP: A Data Packet Framework to Evolve the Internet : Invited Paper," 2020 IEEE 21st International Conference on High Performance Switching and Routing (HPSR), 2020, pp. 1-8, </a:t>
            </a:r>
            <a:r>
              <a:rPr lang="en-US" sz="1600" dirty="0" err="1"/>
              <a:t>doi</a:t>
            </a:r>
            <a:r>
              <a:rPr lang="en-US" sz="1600" dirty="0"/>
              <a:t>: 10.1109/HPSR48589.2020.9098996.</a:t>
            </a:r>
          </a:p>
          <a:p>
            <a:r>
              <a:rPr lang="en-US" sz="1600" dirty="0"/>
              <a:t>K. Makhijani and L. Dong, "Asymmetric Addressing Structures in Limited Domain Networks," 2021 IEEE 22nd International Conference on High Performance Switching and Routing (HPSR), 2021, pp. 1-7, </a:t>
            </a:r>
            <a:r>
              <a:rPr lang="en-US" sz="1600" dirty="0" err="1"/>
              <a:t>doi</a:t>
            </a:r>
            <a:r>
              <a:rPr lang="en-US" sz="1600" dirty="0"/>
              <a:t>: 10.1109/HPSR52026.2021.9481811.</a:t>
            </a:r>
          </a:p>
          <a:p>
            <a:r>
              <a:rPr lang="en-US" sz="1600" dirty="0">
                <a:hlinkClick r:id="rId4"/>
              </a:rPr>
              <a:t>IEEE GLOBECOM 2019: Richard Li, “IP: GOING BEYOND THE LIMITS OF THE INTERNET”</a:t>
            </a:r>
            <a:endParaRPr lang="en-US" sz="1600" dirty="0"/>
          </a:p>
          <a:p>
            <a:r>
              <a:rPr lang="en-US" sz="1600" dirty="0"/>
              <a:t>6G RESEARCH VISIONS, NO. 6</a:t>
            </a:r>
          </a:p>
          <a:p>
            <a:r>
              <a:rPr lang="en-US" sz="1600" dirty="0"/>
              <a:t>White paper on 6G networking, Led by Tarik </a:t>
            </a:r>
            <a:r>
              <a:rPr lang="en-US" sz="1600" dirty="0" err="1"/>
              <a:t>Taleb</a:t>
            </a:r>
            <a:r>
              <a:rPr lang="en-US" sz="1600" dirty="0"/>
              <a:t>. https://www.6gchannel.com/items/6g-white-paper-networking/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E121B-4316-6D43-B25E-5F20BE05B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55FA1-065A-4F43-AD50-073725EC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6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Network Stack Tester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(NeST)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76061-A93B-4446-944F-7FEA7EB19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New IP Sandbox Test Environment</a:t>
            </a:r>
          </a:p>
        </p:txBody>
      </p:sp>
    </p:spTree>
    <p:extLst>
      <p:ext uri="{BB962C8B-B14F-4D97-AF65-F5344CB8AC3E}">
        <p14:creationId xmlns:p14="http://schemas.microsoft.com/office/powerpoint/2010/main" val="2206765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What is NeST?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A Python package to emulate networks</a:t>
            </a:r>
            <a:endParaRPr>
              <a:solidFill>
                <a:srgbClr val="000000"/>
              </a:solidFill>
            </a:endParaRPr>
          </a:p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Uses network namespaces to simplify the process of setting up networks</a:t>
            </a:r>
            <a:endParaRPr>
              <a:solidFill>
                <a:srgbClr val="000000"/>
              </a:solidFill>
            </a:endParaRPr>
          </a:p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Provides intuitive APIs to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Build a virtual network topology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Run experiments on the virtual network topology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Collect statistics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Plot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ICIN Tutorial #3: New IP Sandbox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02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Why NeST?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Simplifies the process to reproduce network experiments</a:t>
            </a:r>
            <a:endParaRPr>
              <a:solidFill>
                <a:srgbClr val="000000"/>
              </a:solidFill>
            </a:endParaRPr>
          </a:p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Less physical resources, less error prone and less prerequisites</a:t>
            </a:r>
            <a:endParaRPr>
              <a:solidFill>
                <a:srgbClr val="000000"/>
              </a:solidFill>
            </a:endParaRPr>
          </a:p>
          <a:p>
            <a:pPr marL="40005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US">
                <a:solidFill>
                  <a:srgbClr val="000000"/>
                </a:solidFill>
              </a:rPr>
              <a:t>Multiple instances of the same network topology can co-exist, and different experiments can be run in parallel on every instance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NeST assigns random names to the network namespaces</a:t>
            </a:r>
            <a:endParaRPr>
              <a:solidFill>
                <a:srgbClr val="000000"/>
              </a:solidFill>
            </a:endParaRPr>
          </a:p>
          <a:p>
            <a:pPr marL="914400" lvl="1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-US">
                <a:solidFill>
                  <a:srgbClr val="000000"/>
                </a:solidFill>
              </a:rPr>
              <a:t>Cleans up the environment (deletes network namespaces) on termination</a:t>
            </a:r>
            <a:endParaRPr>
              <a:solidFill>
                <a:srgbClr val="000000"/>
              </a:solidFill>
            </a:endParaRPr>
          </a:p>
          <a:p>
            <a:pPr marL="45720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Open source tool released under GPLv2 License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ICIN Tutorial #3: New IP Sandbox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42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352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8774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455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9928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625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34E9-3789-5245-AB3E-5A77278E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B46C4-D984-9A43-B344-A73EC5AD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3E8D1-65DE-8C49-86EE-12847E9D4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3</a:t>
            </a:fld>
            <a:endParaRPr lang="en-US"/>
          </a:p>
        </p:txBody>
      </p:sp>
      <p:pic>
        <p:nvPicPr>
          <p:cNvPr id="8194" name="Picture 2" descr="Kiran Makhijani - ICIN 2022">
            <a:extLst>
              <a:ext uri="{FF2B5EF4-FFF2-40B4-BE49-F238E27FC236}">
                <a16:creationId xmlns:a16="http://schemas.microsoft.com/office/drawing/2014/main" id="{CB281122-02BC-7D47-BF02-4310A58EC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03" y="1715349"/>
            <a:ext cx="1379456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ijun Dong - ICIN 2022">
            <a:extLst>
              <a:ext uri="{FF2B5EF4-FFF2-40B4-BE49-F238E27FC236}">
                <a16:creationId xmlns:a16="http://schemas.microsoft.com/office/drawing/2014/main" id="{D2AD4587-AC0D-DE40-83E1-1DC9F6C4BB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317" y="1715349"/>
            <a:ext cx="1487282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Mohit Tahiliani - ICIN 2022">
            <a:extLst>
              <a:ext uri="{FF2B5EF4-FFF2-40B4-BE49-F238E27FC236}">
                <a16:creationId xmlns:a16="http://schemas.microsoft.com/office/drawing/2014/main" id="{70064FB5-BA73-664F-B790-B706F55B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75" y="1715349"/>
            <a:ext cx="1487279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Bhaskar Kataria - ICIN 2022">
            <a:extLst>
              <a:ext uri="{FF2B5EF4-FFF2-40B4-BE49-F238E27FC236}">
                <a16:creationId xmlns:a16="http://schemas.microsoft.com/office/drawing/2014/main" id="{6589A901-F84A-E248-A3CF-726ADE292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945" y="1740010"/>
            <a:ext cx="1487281" cy="171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E5BCF-9A7A-B244-A21D-A0357411D930}"/>
              </a:ext>
            </a:extLst>
          </p:cNvPr>
          <p:cNvSpPr txBox="1"/>
          <p:nvPr/>
        </p:nvSpPr>
        <p:spPr>
          <a:xfrm>
            <a:off x="811001" y="4108232"/>
            <a:ext cx="224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Kiran Makhijani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Futurewei</a:t>
            </a:r>
            <a:r>
              <a:rPr lang="en-US" dirty="0"/>
              <a:t> Tech, USA)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32895-0869-9041-99C5-BDF50560539D}"/>
              </a:ext>
            </a:extLst>
          </p:cNvPr>
          <p:cNvSpPr txBox="1"/>
          <p:nvPr/>
        </p:nvSpPr>
        <p:spPr>
          <a:xfrm>
            <a:off x="3688719" y="4108232"/>
            <a:ext cx="1603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Mohit</a:t>
            </a:r>
            <a:r>
              <a:rPr lang="en-US" dirty="0"/>
              <a:t> </a:t>
            </a:r>
            <a:r>
              <a:rPr lang="en-US" b="1" dirty="0" err="1"/>
              <a:t>Tahiliani</a:t>
            </a:r>
            <a:endParaRPr lang="en-US" dirty="0"/>
          </a:p>
          <a:p>
            <a:pPr algn="ctr"/>
            <a:r>
              <a:rPr lang="en-US" dirty="0"/>
              <a:t>(NITK, India)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F282C-A9E1-A048-A9C5-0E5379A534BB}"/>
              </a:ext>
            </a:extLst>
          </p:cNvPr>
          <p:cNvSpPr txBox="1"/>
          <p:nvPr/>
        </p:nvSpPr>
        <p:spPr>
          <a:xfrm>
            <a:off x="6465368" y="4108232"/>
            <a:ext cx="162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Bhaskar Kataria</a:t>
            </a:r>
          </a:p>
          <a:p>
            <a:pPr algn="ctr"/>
            <a:r>
              <a:rPr lang="en-US" dirty="0"/>
              <a:t>(NITK India)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09999-3174-9C4D-A543-F4B4432CF09A}"/>
              </a:ext>
            </a:extLst>
          </p:cNvPr>
          <p:cNvSpPr txBox="1"/>
          <p:nvPr/>
        </p:nvSpPr>
        <p:spPr>
          <a:xfrm>
            <a:off x="8777366" y="4108232"/>
            <a:ext cx="2249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Lijun Dong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Futurewei</a:t>
            </a:r>
            <a:r>
              <a:rPr lang="en-US" dirty="0"/>
              <a:t> Tech, USA)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533A25-8E65-4D47-8DD3-9B273280D9DA}"/>
              </a:ext>
            </a:extLst>
          </p:cNvPr>
          <p:cNvSpPr txBox="1"/>
          <p:nvPr/>
        </p:nvSpPr>
        <p:spPr>
          <a:xfrm>
            <a:off x="2630658" y="5500468"/>
            <a:ext cx="751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Deepta</a:t>
            </a:r>
            <a:r>
              <a:rPr lang="en-US" dirty="0"/>
              <a:t> and </a:t>
            </a:r>
            <a:r>
              <a:rPr lang="en-US" dirty="0" err="1"/>
              <a:t>Shanshak</a:t>
            </a:r>
            <a:r>
              <a:rPr lang="en-US" dirty="0"/>
              <a:t> (NITK) for support with tutorial and access to New IP VM</a:t>
            </a:r>
          </a:p>
        </p:txBody>
      </p:sp>
    </p:spTree>
    <p:extLst>
      <p:ext uri="{BB962C8B-B14F-4D97-AF65-F5344CB8AC3E}">
        <p14:creationId xmlns:p14="http://schemas.microsoft.com/office/powerpoint/2010/main" val="4116359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3050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sldNum" idx="12"/>
          </p:nvPr>
        </p:nvSpPr>
        <p:spPr>
          <a:xfrm>
            <a:off x="15062147" y="8290163"/>
            <a:ext cx="975600" cy="69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8467" y="203200"/>
            <a:ext cx="7135053" cy="645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356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85506a212_2_250"/>
          <p:cNvSpPr txBox="1">
            <a:spLocks noGrp="1"/>
          </p:cNvSpPr>
          <p:nvPr>
            <p:ph type="title"/>
          </p:nvPr>
        </p:nvSpPr>
        <p:spPr>
          <a:xfrm>
            <a:off x="1763486" y="1757415"/>
            <a:ext cx="8338458" cy="167158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/>
          <a:p>
            <a:pPr lvl="0" algn="ctr"/>
            <a:r>
              <a:rPr lang="en-US" sz="3600" dirty="0" err="1"/>
              <a:t>PoC</a:t>
            </a:r>
            <a:r>
              <a:rPr lang="en-US" sz="3600" dirty="0"/>
              <a:t> of </a:t>
            </a:r>
            <a:r>
              <a:rPr lang="en-US" sz="36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New IP</a:t>
            </a:r>
            <a:br>
              <a:rPr lang="en-US" sz="360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</a:br>
            <a:r>
              <a:rPr lang="en-US" sz="2400" b="1" dirty="0"/>
              <a:t>Demonstration of the use cases</a:t>
            </a:r>
            <a:endParaRPr sz="36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C7F2F3-E39B-2340-81FF-AA9C4DD76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42145"/>
            <a:ext cx="2580957" cy="1816167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Bhaskar Kataria	</a:t>
            </a:r>
          </a:p>
          <a:p>
            <a:pPr marL="0" lvl="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Rohit M. P</a:t>
            </a:r>
            <a:b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Leslie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Monis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Mohit P. </a:t>
            </a:r>
            <a:r>
              <a:rPr lang="en-US" sz="1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Tahiliani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NITK </a:t>
            </a:r>
            <a:r>
              <a:rPr lang="en-US" sz="2400" dirty="0" err="1">
                <a:solidFill>
                  <a:schemeClr val="tx1"/>
                </a:solidFill>
              </a:rPr>
              <a:t>Surathkal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0326-F9C3-5848-A75C-E4DCDAE6F6E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698546" y="4587455"/>
            <a:ext cx="2689914" cy="870857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en-US" dirty="0"/>
              <a:t>Kiran Makhijani</a:t>
            </a:r>
          </a:p>
          <a:p>
            <a:pPr marL="107950" indent="0">
              <a:buNone/>
            </a:pPr>
            <a:r>
              <a:rPr lang="en-US" dirty="0" err="1">
                <a:solidFill>
                  <a:schemeClr val="tx1"/>
                </a:solidFill>
              </a:rPr>
              <a:t>Futurewei</a:t>
            </a:r>
            <a:r>
              <a:rPr lang="en-US" dirty="0">
                <a:solidFill>
                  <a:schemeClr val="tx1"/>
                </a:solidFill>
              </a:rPr>
              <a:t>, USA</a:t>
            </a:r>
          </a:p>
        </p:txBody>
      </p:sp>
    </p:spTree>
    <p:extLst>
      <p:ext uri="{BB962C8B-B14F-4D97-AF65-F5344CB8AC3E}">
        <p14:creationId xmlns:p14="http://schemas.microsoft.com/office/powerpoint/2010/main" val="1929589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85506a212_2_2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346" name="Google Shape;346;g1185506a212_2_25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Implement a programmable data plane for New IP packet processing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914400" lvl="1" indent="-41275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○"/>
            </a:pPr>
            <a:r>
              <a:rPr lang="en-US" sz="1700" b="1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Address customization</a:t>
            </a: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applications and routers should be able to forward packets between hosts with different address formats.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914400" lvl="1" indent="-41275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Roboto"/>
              <a:buChar char="○"/>
            </a:pPr>
            <a:r>
              <a:rPr lang="en-US" sz="1700" b="1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Design an end-to-end model to meet service delivery guarantees</a:t>
            </a: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routers should be able to process various in-network New IP contracts  as described by the applications.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914400" lvl="1" indent="-41275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1700"/>
              <a:buFont typeface="Nunito"/>
              <a:buChar char="○"/>
            </a:pPr>
            <a:r>
              <a:rPr lang="en-US" sz="1700" b="1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Rapid experimentation </a:t>
            </a: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of the New IP components should be possible.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347" name="Google Shape;347;g1185506a212_2_2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58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85506a212_2_2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IP packet flow in Linux</a:t>
            </a:r>
            <a:endParaRPr/>
          </a:p>
        </p:txBody>
      </p:sp>
      <p:sp>
        <p:nvSpPr>
          <p:cNvPr id="353" name="Google Shape;353;g1185506a212_2_26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g1185506a212_2_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0" y="3429000"/>
            <a:ext cx="11604633" cy="3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841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85506a212_2_2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Components</a:t>
            </a:r>
            <a:endParaRPr/>
          </a:p>
        </p:txBody>
      </p:sp>
      <p:sp>
        <p:nvSpPr>
          <p:cNvPr id="360" name="Google Shape;360;g1185506a212_2_26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609600" lvl="0" indent="-431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Topology setup - Network Stack Tester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US" sz="2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NeST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) 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  <a:p>
            <a:pPr marL="609600" lvl="0" indent="-43180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-US" sz="2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Scapy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Host side API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3180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eXpress Data Path </a:t>
            </a:r>
            <a:r>
              <a:rPr lang="en-US" sz="2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XDP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shipping and contract processing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3180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2000"/>
              <a:buFont typeface="Nunito"/>
              <a:buAutoNum type="arabicPeriod"/>
            </a:pP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Traffic Control-BPF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 (</a:t>
            </a:r>
            <a:r>
              <a:rPr lang="en-US" sz="2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TC</a:t>
            </a:r>
            <a:r>
              <a:rPr lang="en-US" sz="2000">
                <a:latin typeface="Nunito"/>
                <a:ea typeface="Nunito"/>
                <a:cs typeface="Nunito"/>
                <a:sym typeface="Nunito"/>
              </a:rPr>
              <a:t>) </a:t>
            </a:r>
            <a:r>
              <a:rPr lang="en-US" sz="2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- LBF queue discipline</a:t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g1185506a212_2_2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2803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85506a212_2_2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IP packet flow</a:t>
            </a:r>
            <a:endParaRPr/>
          </a:p>
        </p:txBody>
      </p:sp>
      <p:sp>
        <p:nvSpPr>
          <p:cNvPr id="367" name="Google Shape;367;g1185506a212_2_27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g1185506a212_2_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00" y="2880300"/>
            <a:ext cx="11629802" cy="2567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32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185506a212_2_2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Topology setup: NeST</a:t>
            </a:r>
            <a:endParaRPr/>
          </a:p>
        </p:txBody>
      </p:sp>
      <p:sp>
        <p:nvSpPr>
          <p:cNvPr id="374" name="Google Shape;374;g1185506a212_2_27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70000" lnSpcReduction="20000"/>
          </a:bodyPr>
          <a:lstStyle/>
          <a:p>
            <a:pPr marL="609600" lvl="0" indent="-4343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NeST is a python3 package designed for emulating real-world networks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3434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Uses Network namespaces to create the topology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3434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Makes testing easier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For this project, NeST is used to: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</a:ext>
              </a:extLst>
            </a:endParaRPr>
          </a:p>
          <a:p>
            <a:pPr marL="609600" lvl="0" indent="-43434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3"/>
                  </a:ext>
                </a:extLst>
              </a:rPr>
              <a:t>Assign IP addresses to the nodes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</a:ext>
              </a:extLst>
            </a:endParaRPr>
          </a:p>
          <a:p>
            <a:pPr marL="609600" lvl="0" indent="-43434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5"/>
                  </a:ext>
                </a:extLst>
              </a:rPr>
              <a:t>Populate the routing tables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  <a:extLst>
                <a:ext uri="http://customooxmlschemas.google.com/">
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6"/>
                </a:ext>
              </a:extLst>
            </a:endParaRPr>
          </a:p>
          <a:p>
            <a:pPr marL="609600" lvl="0" indent="-43434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7"/>
                  </a:ext>
                </a:extLst>
              </a:rPr>
              <a:t>Form the packet by providing necessary information like MAC addresses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5" name="Google Shape;375;g1185506a212_2_27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9956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85506a212_2_2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Host side API: Scapy</a:t>
            </a:r>
            <a:endParaRPr/>
          </a:p>
        </p:txBody>
      </p:sp>
      <p:sp>
        <p:nvSpPr>
          <p:cNvPr id="381" name="Google Shape;381;g1185506a212_2_28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 marL="609600" lvl="0" indent="-4457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Python library for powerful interactive packet manipulation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45769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Helps forming custom packet formats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45769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Uses Raw sockets internally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For this project, Scapy is used to: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45769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Craft and send the packets from the virtual interface setup by NeST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45769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Sniff and decode the packet at the </a:t>
            </a: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8"/>
                  </a:ext>
                </a:extLst>
              </a:rPr>
              <a:t>receiver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g1185506a212_2_28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195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85506a212_2_2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XDP</a:t>
            </a:r>
            <a:endParaRPr/>
          </a:p>
        </p:txBody>
      </p:sp>
      <p:sp>
        <p:nvSpPr>
          <p:cNvPr id="388" name="Google Shape;388;g1185506a212_2_29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12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9"/>
                  </a:ext>
                </a:extLst>
              </a:rPr>
              <a:t>XDP </a:t>
            </a: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is an eBPF based high performance data path 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Merged in the Linux kernel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0"/>
                  </a:ext>
                </a:extLst>
              </a:rPr>
              <a:t>rovides packet processing at the lowest point in the software stack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SzPts val="1400"/>
              <a:buNone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For this project, XDP is used to: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Update the Ethernet header in the packet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Identify the interface from which the packet is to be sent using kernel routing tables or BPF maps 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Store the exit interface index (ifindex) in metadata of the packet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12750" algn="l" rtl="0">
              <a:lnSpc>
                <a:spcPct val="14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ts val="1700"/>
              <a:buFont typeface="Nunito"/>
              <a:buChar char="●"/>
            </a:pPr>
            <a:r>
              <a:rPr lang="en-US" sz="17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Pass the packet on to the TC BPF hook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g1185506a212_2_29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64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7C0E5-6D5E-A445-8A0F-C35ADBDD6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C8BD-94CC-544C-B9E2-E7619D898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and VM for hands on portion of the tutorial </a:t>
            </a:r>
          </a:p>
          <a:p>
            <a:pPr lvl="1"/>
            <a:r>
              <a:rPr lang="en-US" dirty="0"/>
              <a:t>https://network2030.github.io/</a:t>
            </a:r>
            <a:r>
              <a:rPr lang="en-US" dirty="0" err="1"/>
              <a:t>NewIP</a:t>
            </a:r>
            <a:r>
              <a:rPr lang="en-US" dirty="0"/>
              <a:t>-Linux/</a:t>
            </a:r>
          </a:p>
          <a:p>
            <a:r>
              <a:rPr lang="en-US" dirty="0"/>
              <a:t>Access Cloud Account to VM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ubuntu@&lt;</a:t>
            </a:r>
            <a:r>
              <a:rPr lang="en-US" dirty="0" err="1"/>
              <a:t>ip_address</a:t>
            </a:r>
            <a:r>
              <a:rPr lang="en-US" dirty="0"/>
              <a:t>&gt;</a:t>
            </a:r>
          </a:p>
          <a:p>
            <a:pPr marL="457200" lvl="1" indent="0">
              <a:buNone/>
            </a:pPr>
            <a:r>
              <a:rPr lang="en-US" dirty="0" err="1"/>
              <a:t>Pwd</a:t>
            </a:r>
            <a:r>
              <a:rPr lang="en-US" dirty="0"/>
              <a:t> – to be provided</a:t>
            </a:r>
          </a:p>
          <a:p>
            <a:pPr lvl="1"/>
            <a:r>
              <a:rPr lang="en-US" dirty="0"/>
              <a:t>VM Download for your own use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52BE2D-EA03-5C49-BE73-36600076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4BEE2C-6E9D-5D4C-9CC3-81FD97C4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59493C-10FE-5146-8001-B031A4D40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411907"/>
              </p:ext>
            </p:extLst>
          </p:nvPr>
        </p:nvGraphicFramePr>
        <p:xfrm>
          <a:off x="7696200" y="2796382"/>
          <a:ext cx="3263900" cy="2946400"/>
        </p:xfrm>
        <a:graphic>
          <a:graphicData uri="http://schemas.openxmlformats.org/drawingml/2006/table">
            <a:tbl>
              <a:tblPr/>
              <a:tblGrid>
                <a:gridCol w="3263900">
                  <a:extLst>
                    <a:ext uri="{9D8B030D-6E8A-4147-A177-3AD203B41FA5}">
                      <a16:colId xmlns:a16="http://schemas.microsoft.com/office/drawing/2014/main" val="30051797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129.154.224.36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3670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144.24.108.91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154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144.24.115.88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633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129.154.224.207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39524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152.67.25.130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52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144.24.103.180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332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144.24.118.49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50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129.154.231.126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9376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129.154.227.93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321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 Mono" pitchFamily="2" charset="0"/>
                        </a:rPr>
                        <a:t>129.154.226.88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1941330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A9AED79-089E-7244-9F64-1DE169382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5288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69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185506a212_2_29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TC-BPF</a:t>
            </a:r>
            <a:endParaRPr/>
          </a:p>
        </p:txBody>
      </p:sp>
      <p:sp>
        <p:nvSpPr>
          <p:cNvPr id="395" name="Google Shape;395;g1185506a212_2_29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55000" lnSpcReduction="20000"/>
          </a:bodyPr>
          <a:lstStyle/>
          <a:p>
            <a:pPr marL="609600" lvl="0" indent="-4229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BPF programs attached to the traffic control (tc) ingress and egress hook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Runs after the networking stack has done the initial processing of the packet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Has access to the metadata of the packet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highlight>
                  <a:schemeClr val="lt1"/>
                </a:highlight>
              </a:rPr>
              <a:t>For this project, TC-BPF is used to:</a:t>
            </a:r>
            <a:endParaRPr>
              <a:solidFill>
                <a:srgbClr val="0000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Add our queueing discipline (we cannot have queue discipline with just XDP)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Read the ifindex from metadata at ingress hook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Redirect the packet to the egress hook of the interface associated with ifindex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609600" lvl="0" indent="-422910" algn="l" rtl="0">
              <a:lnSpc>
                <a:spcPct val="150000"/>
              </a:lnSpc>
              <a:spcBef>
                <a:spcPts val="1300"/>
              </a:spcBef>
              <a:spcAft>
                <a:spcPts val="1300"/>
              </a:spcAft>
              <a:buClr>
                <a:srgbClr val="000000"/>
              </a:buClr>
              <a:buSzPct val="100000"/>
              <a:buFont typeface="Nunito"/>
              <a:buChar char="●"/>
            </a:pPr>
            <a:r>
              <a:rPr lang="en-US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Run our queue discipline on the egress hook</a:t>
            </a:r>
            <a:endParaRPr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6" name="Google Shape;396;g1185506a212_2_29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0924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85506a212_2_3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Latency Based Forwarding (LBF)</a:t>
            </a:r>
            <a:endParaRPr/>
          </a:p>
        </p:txBody>
      </p:sp>
      <p:sp>
        <p:nvSpPr>
          <p:cNvPr id="403" name="Google Shape;403;g1185506a212_2_30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Designed by Toerless Eckert (toerless.eckert@futurewei.com), Alexander Clemm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alex@futurewei.com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Delivers packets within bounded latency (both minimum and maximum)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Uses number of hops to determine how much time the packet should wait at a node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Experienced delay stored in the packet so no need of clock synchronization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LBF contract packet includes Minimum delay, Maximum delay, experienced delay, fib_todelay, fib_tohops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Users provide Minimum and Maximum delay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Implemented as Linux Kernel module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Can be loaded using TC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g1185506a212_2_30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415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85506a212_2_3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Principles</a:t>
            </a:r>
            <a:endParaRPr/>
          </a:p>
        </p:txBody>
      </p:sp>
      <p:sp>
        <p:nvSpPr>
          <p:cNvPr id="411" name="Google Shape;411;g1185506a212_2_31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Ideally, the packet should spend number of hops/minimum delay (fib_tohops/min_delay) at each hop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Time to be spent at each hop = (minimum delay - delay experienced)/number of hops left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If experienced delay greater than maximum delay then drop the packet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Packet is dropped if the number of hops exceed the expected number of hops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2" name="Google Shape;412;g1185506a212_2_31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429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85506a212_2_3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1</a:t>
            </a:r>
            <a:endParaRPr/>
          </a:p>
        </p:txBody>
      </p:sp>
      <p:sp>
        <p:nvSpPr>
          <p:cNvPr id="419" name="Google Shape;419;g1185506a212_2_3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4 nodes (0, 1, 2, 3)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number of hops = 3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minimum delay = 300ms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no queueing delay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0: packet delayed by LBF = (minimum delay - experienced delay)/number of hops = (300 - 0) / 3 = 100ms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1: (300 - 100) / 2 = 100ms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2: (300 - 200) / 1 = 100ms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g1185506a212_2_31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284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85506a212_2_3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2</a:t>
            </a:r>
            <a:endParaRPr/>
          </a:p>
        </p:txBody>
      </p:sp>
      <p:sp>
        <p:nvSpPr>
          <p:cNvPr id="427" name="Google Shape;427;g1185506a212_2_32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4 nodes (0, 1, 2, 3)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number of hops = 3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minimum delay = 300ms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Queueing delay = 50ms at every queue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0: packet delayed by LBF = (minimum delay - experienced delay)/number of hops = (300 - 50) / 3 = 83ms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1: (300 - (83 + 50 +50)) / 2 = 58.5ms</a:t>
            </a:r>
            <a:endParaRPr>
              <a:solidFill>
                <a:schemeClr val="dk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>
                <a:solidFill>
                  <a:schemeClr val="dk1"/>
                </a:solidFill>
              </a:rPr>
              <a:t>At node 2: (300 - (83.5 + 50 + 50 + 50 + 58.5) / 1 = 8ms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8" name="Google Shape;428;g1185506a212_2_3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7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117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85506a212_2_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Topology Setup - NeST</a:t>
            </a:r>
            <a:endParaRPr/>
          </a:p>
        </p:txBody>
      </p:sp>
      <p:sp>
        <p:nvSpPr>
          <p:cNvPr id="434" name="Google Shape;434;g1185506a212_2_33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1185506a212_2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17" y="2319900"/>
            <a:ext cx="10781245" cy="27998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61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185506a212_2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700" y="490767"/>
            <a:ext cx="7399599" cy="590163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1185506a212_2_3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IP Packet</a:t>
            </a:r>
            <a:endParaRPr/>
          </a:p>
        </p:txBody>
      </p:sp>
      <p:sp>
        <p:nvSpPr>
          <p:cNvPr id="442" name="Google Shape;442;g1185506a212_2_33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308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185506a212_2_3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IP Packet in Wireshark</a:t>
            </a:r>
            <a:endParaRPr/>
          </a:p>
        </p:txBody>
      </p:sp>
      <p:sp>
        <p:nvSpPr>
          <p:cNvPr id="449" name="Google Shape;449;g1185506a212_2_34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g1185506a212_2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00" y="1243000"/>
            <a:ext cx="9296199" cy="529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7738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85506a212_2_3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for Crafting a New IP packet</a:t>
            </a:r>
            <a:endParaRPr/>
          </a:p>
        </p:txBody>
      </p:sp>
      <p:sp>
        <p:nvSpPr>
          <p:cNvPr id="455" name="Google Shape;455;g1185506a212_2_34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1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sender_obj = Sender()</a:t>
            </a: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335"/>
              <a:buFont typeface="Arial"/>
              <a:buNone/>
            </a:pP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401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sender_obj.make_packet(src_addr_type="ipv4", src_addr="10.0.1.2", dst_addr_type="ipv6", dst_addr="10::2:2",content="ipv4 to ipv6 from h1 to h2 more latency")</a:t>
            </a: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335"/>
              <a:buFont typeface="Arial"/>
              <a:buNone/>
            </a:pP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401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lbf_contract = LatencyBasedForwarding(min_delay = 500, max_delay = 800, fib_todelay = 0, fib_tohops = 3)</a:t>
            </a: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335"/>
              <a:buFont typeface="Arial"/>
              <a:buNone/>
            </a:pP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2335"/>
              <a:buFont typeface="Arial"/>
              <a:buNone/>
            </a:pPr>
            <a:r>
              <a:rPr lang="en-US" sz="3401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sender_obj.set_contract ([lbf_contract])</a:t>
            </a:r>
            <a:endParaRPr sz="3401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01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sender_obj.send_packet(iface='h1_r1', show_pkt=True)</a:t>
            </a:r>
            <a:endParaRPr/>
          </a:p>
        </p:txBody>
      </p:sp>
      <p:sp>
        <p:nvSpPr>
          <p:cNvPr id="456" name="Google Shape;456;g1185506a212_2_3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782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85506a212_2_3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IP Packet processing</a:t>
            </a:r>
            <a:endParaRPr/>
          </a:p>
        </p:txBody>
      </p:sp>
      <p:sp>
        <p:nvSpPr>
          <p:cNvPr id="462" name="Google Shape;462;g1185506a212_2_35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Google Shape;463;g1185506a212_2_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00" y="1765933"/>
            <a:ext cx="11649998" cy="4105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727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E0A67-8036-4644-B085-BD2606D4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88D4E3-A946-014B-9225-6D85B514D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Introduction to New IP (motivation and format)</a:t>
            </a:r>
          </a:p>
          <a:p>
            <a:r>
              <a:rPr lang="en-US" sz="1800" dirty="0"/>
              <a:t>Basic Specification</a:t>
            </a:r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FECD1-B334-864B-9CA5-B418A440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F67A6-EB86-2840-A62D-6E2A7926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70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5E0A67-8036-4644-B085-BD2606D4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Use cases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88D4E3-A946-014B-9225-6D85B514D3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Service extensibility on New IP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0FECD1-B334-864B-9CA5-B418A440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9F67A6-EB86-2840-A62D-6E2A7926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14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71688-63FD-6F48-9174-5E39624AA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II: Some Examples of New IP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3ED-C444-964E-97DC-F305B331A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Latency Guarantee for Multiple Concurrent Packets</a:t>
            </a:r>
          </a:p>
          <a:p>
            <a:endParaRPr lang="en-US" dirty="0"/>
          </a:p>
          <a:p>
            <a:r>
              <a:rPr lang="en-US" dirty="0"/>
              <a:t>Qualitative Communication </a:t>
            </a:r>
          </a:p>
          <a:p>
            <a:endParaRPr lang="en-US" dirty="0"/>
          </a:p>
          <a:p>
            <a:r>
              <a:rPr lang="en-US" dirty="0"/>
              <a:t>Information Exchange Oriented Vehicle Clustering</a:t>
            </a:r>
          </a:p>
          <a:p>
            <a:endParaRPr lang="en-US" dirty="0"/>
          </a:p>
          <a:p>
            <a:r>
              <a:rPr lang="en-US" dirty="0"/>
              <a:t>And many more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F8219-804B-0C4C-AC77-D46CDF4F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6D40AD-7A0C-EC42-A9B2-65C0F0CB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850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14B3-2F09-4B18-A0DF-8639F25DA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3595"/>
          </a:xfrm>
        </p:spPr>
        <p:txBody>
          <a:bodyPr>
            <a:noAutofit/>
          </a:bodyPr>
          <a:lstStyle/>
          <a:p>
            <a:r>
              <a:rPr lang="en-US" sz="3200" dirty="0"/>
              <a:t>Statistical Multiplexing to Computational Multiplexing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8629-CFC9-45CA-A2E7-20CA2552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64" y="1670989"/>
            <a:ext cx="640992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S</a:t>
            </a:r>
            <a:r>
              <a:rPr lang="en-US" dirty="0"/>
              <a:t>tatistical </a:t>
            </a:r>
            <a:r>
              <a:rPr lang="en-US" altLang="zh-CN" dirty="0"/>
              <a:t>m</a:t>
            </a:r>
            <a:r>
              <a:rPr lang="en-US" dirty="0"/>
              <a:t>ultiplexing do</a:t>
            </a:r>
            <a:r>
              <a:rPr lang="en-US" altLang="zh-CN" dirty="0"/>
              <a:t>es</a:t>
            </a:r>
            <a:r>
              <a:rPr lang="en-US" dirty="0"/>
              <a:t> not work at a packet level. They do not distinguish among packets on whether they are latency-sensitive or not, thus do not treat the latency-sensitive packets differently. </a:t>
            </a:r>
          </a:p>
          <a:p>
            <a:endParaRPr lang="en-US" dirty="0"/>
          </a:p>
          <a:p>
            <a:r>
              <a:rPr lang="en-US" dirty="0"/>
              <a:t>Compared to statistical multiplexing in the current Internet, a computational multiplexing concept is proposed in New IP. </a:t>
            </a:r>
          </a:p>
          <a:p>
            <a:pPr lvl="1"/>
            <a:r>
              <a:rPr lang="en-US" dirty="0"/>
              <a:t>For a latency-sensitive packet, the precise location in the outgoing queue based on its time constraint can be computed, such that the scheduling order of all latency-sensitive packets can be determined. </a:t>
            </a:r>
          </a:p>
          <a:p>
            <a:pPr lvl="1"/>
            <a:r>
              <a:rPr lang="en-US" dirty="0"/>
              <a:t>Computational scheduling takes into consideration of per-packet timing data at a finer granularity as compared to flow-level granularity. </a:t>
            </a:r>
          </a:p>
          <a:p>
            <a:pPr lvl="1"/>
            <a:r>
              <a:rPr lang="en-US" dirty="0"/>
              <a:t>With computational multiplexing, simultaneously arriving packets on same output ports are scheduled deliberately in order to satisfy their deadlines if they are specified in the packets.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62823-6397-45E7-A4E4-940156294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917CB5-27BD-4ECA-9D86-80D4B900A20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D192552-7B43-4550-8E56-2BD426350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CE5B09B-9AA7-421A-AE4C-5B5BF8CD2F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9975" y="1326872"/>
          <a:ext cx="4325470" cy="2115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Visio" r:id="rId4" imgW="5743327" imgH="2762154" progId="Visio.Drawing.15">
                  <p:embed/>
                </p:oleObj>
              </mc:Choice>
              <mc:Fallback>
                <p:oleObj name="Visio" r:id="rId4" imgW="5743327" imgH="2762154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BCE5B09B-9AA7-421A-AE4C-5B5BF8CD2F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975" y="1326872"/>
                        <a:ext cx="4325470" cy="21156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4BD27AA8-B9DC-471F-B182-C0CBE80EA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6160" y="39330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00261B-40E3-4BA2-A629-0BA04D7530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9974" y="4351208"/>
          <a:ext cx="4325445" cy="2115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Visio" r:id="rId6" imgW="5743327" imgH="2762154" progId="Visio.Drawing.15">
                  <p:embed/>
                </p:oleObj>
              </mc:Choice>
              <mc:Fallback>
                <p:oleObj name="Visio" r:id="rId6" imgW="5743327" imgH="2762154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A800261B-40E3-4BA2-A629-0BA04D7530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9974" y="4351208"/>
                        <a:ext cx="4325445" cy="21155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rrow: Down 14">
            <a:extLst>
              <a:ext uri="{FF2B5EF4-FFF2-40B4-BE49-F238E27FC236}">
                <a16:creationId xmlns:a16="http://schemas.microsoft.com/office/drawing/2014/main" id="{58534470-FE7E-4FE3-8590-07F42A141BAF}"/>
              </a:ext>
            </a:extLst>
          </p:cNvPr>
          <p:cNvSpPr/>
          <p:nvPr/>
        </p:nvSpPr>
        <p:spPr>
          <a:xfrm>
            <a:off x="8904312" y="3442477"/>
            <a:ext cx="576064" cy="606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C8D4418F-7284-C34B-BF20-AFC62029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</p:spTree>
    <p:extLst>
      <p:ext uri="{BB962C8B-B14F-4D97-AF65-F5344CB8AC3E}">
        <p14:creationId xmlns:p14="http://schemas.microsoft.com/office/powerpoint/2010/main" val="270002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266"/>
    </mc:Choice>
    <mc:Fallback xmlns="">
      <p:transition spd="slow" advTm="15026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F91B9-1E20-4CBF-BFAB-62F030D04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IP Contract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507A7-A295-4FA7-B90A-BC17675BE6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We take advantage of the Contract Spec that is defined in New IP to inform the intermediate network nodes that a packet forwarding requires end-to-end in-time guarantee. We design the corresponding Contract Clause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𝐼𝑛𝑇𝑖𝑚𝑒𝐺𝑢𝑎𝑟𝑎𝑛𝑡𝑒𝑒</m:t>
                    </m:r>
                  </m:oMath>
                </a14:m>
                <a:r>
                  <a:rPr lang="en-US" dirty="0"/>
                  <a:t>) in the Contract Spec as follows to achieve the latency guarantee of packet delivery at finest granularity:</a:t>
                </a:r>
              </a:p>
              <a:p>
                <a:pPr lvl="1"/>
                <a:r>
                  <a:rPr lang="en-US" dirty="0"/>
                  <a:t>Action: deadline-aware scheduling, with the optimal algorithm proposed in the following of the paper, the packets specified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𝐼𝑛𝑇𝑖𝑚𝑒𝐺𝑢𝑎𝑟𝑎𝑛𝑡𝑒𝑒</m:t>
                    </m:r>
                  </m:oMath>
                </a14:m>
                <a:r>
                  <a:rPr lang="en-US" dirty="0"/>
                  <a:t> are able to meet their corresponding end-to-end deadlines. </a:t>
                </a:r>
              </a:p>
              <a:p>
                <a:pPr lvl="1"/>
                <a:r>
                  <a:rPr lang="en-US" dirty="0"/>
                  <a:t>Metadata includes: (1) budget: it denotes the residual budget before the packet deadline runs out and is considered unsuccessful. (2)  hop: it denotes the residual number of hops towards destination. Given the routing path is configured, and the total number of hops between the source and destination is fixed.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507A7-A295-4FA7-B90A-BC17675BE6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EF10E-FC0E-49B5-B2F0-A2941505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917CB5-27BD-4ECA-9D86-80D4B900A20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1EAE4430-33B7-5244-90D0-151A2B69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</p:spTree>
    <p:extLst>
      <p:ext uri="{BB962C8B-B14F-4D97-AF65-F5344CB8AC3E}">
        <p14:creationId xmlns:p14="http://schemas.microsoft.com/office/powerpoint/2010/main" val="221809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34"/>
    </mc:Choice>
    <mc:Fallback xmlns="">
      <p:transition spd="slow" advTm="5023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1363-203A-425F-BF1C-20871D6B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41505" cy="1325563"/>
          </a:xfrm>
        </p:spPr>
        <p:txBody>
          <a:bodyPr/>
          <a:lstStyle/>
          <a:p>
            <a:r>
              <a:rPr lang="en-US" dirty="0"/>
              <a:t>Dedicated LGQ for Latency Guaranteed Packets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EDE494-CA74-4153-9483-E05C260A8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917CB5-27BD-4ECA-9D86-80D4B900A20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655C706-63F7-4389-9DDA-80FF74D4A9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At each router, there is a dedicated queue for latency guaranteed packets, called latency guarantee queue (LGQ) </a:t>
                </a:r>
              </a:p>
              <a:p>
                <a:r>
                  <a:rPr lang="en-US" dirty="0"/>
                  <a:t>All packets forwarded by the router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𝐼𝑛𝑇𝑖𝑚𝑒𝐺𝑢𝑎𝑟𝑎𝑛𝑡𝑒𝑒</m:t>
                    </m:r>
                  </m:oMath>
                </a14:m>
                <a:r>
                  <a:rPr lang="en-US" dirty="0"/>
                  <a:t> contract clause are put in LGQ. The packets in LGQ have the highest priority to be scheduled compared to other packets without deadline constraints.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655C706-63F7-4389-9DDA-80FF74D4A9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812" t="-182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3">
            <a:extLst>
              <a:ext uri="{FF2B5EF4-FFF2-40B4-BE49-F238E27FC236}">
                <a16:creationId xmlns:a16="http://schemas.microsoft.com/office/drawing/2014/main" id="{92229BA8-5D01-4DFB-878E-9984FE9CF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D2112F0D-BDEC-469E-8874-163003D838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20119" y="4189249"/>
          <a:ext cx="5733647" cy="2077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Visio" r:id="rId6" imgW="6219986" imgH="2266931" progId="Visio.Drawing.15">
                  <p:embed/>
                </p:oleObj>
              </mc:Choice>
              <mc:Fallback>
                <p:oleObj name="Visio" r:id="rId6" imgW="6219986" imgH="2266931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D2112F0D-BDEC-469E-8874-163003D838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0119" y="4189249"/>
                        <a:ext cx="5733647" cy="20774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88FFC422-02A6-FC4F-85E7-3948CE18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</p:spTree>
    <p:extLst>
      <p:ext uri="{BB962C8B-B14F-4D97-AF65-F5344CB8AC3E}">
        <p14:creationId xmlns:p14="http://schemas.microsoft.com/office/powerpoint/2010/main" val="189578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80"/>
    </mc:Choice>
    <mc:Fallback xmlns="">
      <p:transition spd="slow" advTm="2648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0936-1EC4-467E-8643-88F00F379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6298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5BBF-B32A-4F88-82ED-89A9CCF92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874" y="1387069"/>
            <a:ext cx="11161240" cy="5124227"/>
          </a:xfrm>
        </p:spPr>
        <p:txBody>
          <a:bodyPr>
            <a:normAutofit fontScale="55000" lnSpcReduction="20000"/>
          </a:bodyPr>
          <a:lstStyle/>
          <a:p>
            <a:r>
              <a:rPr lang="en-US" sz="3600" dirty="0"/>
              <a:t>From a router’s perspective, it may have more than one packet (multiple packets) that require latency guarantee. The scheduling of those packets matters.</a:t>
            </a:r>
          </a:p>
          <a:p>
            <a:pPr lvl="1"/>
            <a:r>
              <a:rPr lang="x-none" sz="3300" dirty="0"/>
              <a:t>If FIFO is adopted, some packets in LGQ may miss the deadline.</a:t>
            </a:r>
            <a:endParaRPr lang="en-US" sz="3300" dirty="0"/>
          </a:p>
          <a:p>
            <a:pPr lvl="1"/>
            <a:r>
              <a:rPr lang="x-none" sz="3300" dirty="0"/>
              <a:t>The time that a packet spent at a router before it is forwarded to the next hop (called as </a:t>
            </a:r>
            <a:r>
              <a:rPr lang="x-none" sz="3300" b="1" dirty="0"/>
              <a:t>dwell time</a:t>
            </a:r>
            <a:r>
              <a:rPr lang="x-none" sz="3300" dirty="0"/>
              <a:t>)includes</a:t>
            </a:r>
            <a:endParaRPr lang="en-US" sz="3300" dirty="0"/>
          </a:p>
          <a:p>
            <a:pPr lvl="2"/>
            <a:r>
              <a:rPr lang="x-none" sz="2900" dirty="0"/>
              <a:t>Processing delay: likely fixed (we do not consider in the document)</a:t>
            </a:r>
            <a:endParaRPr lang="en-US" sz="2900" dirty="0"/>
          </a:p>
          <a:p>
            <a:pPr lvl="2"/>
            <a:r>
              <a:rPr lang="x-none" sz="2900" dirty="0"/>
              <a:t>Queueing delay: affected by packet scheduling in LGQ.</a:t>
            </a:r>
            <a:endParaRPr lang="en-US" sz="2900" dirty="0"/>
          </a:p>
          <a:p>
            <a:pPr lvl="2"/>
            <a:r>
              <a:rPr lang="x-none" sz="2900" dirty="0"/>
              <a:t>Transmission delay: affected by the size of the packet, proportional to the packet size.</a:t>
            </a:r>
            <a:endParaRPr lang="en-US" sz="2900" dirty="0"/>
          </a:p>
          <a:p>
            <a:endParaRPr lang="en-US" sz="3600" dirty="0"/>
          </a:p>
          <a:p>
            <a:r>
              <a:rPr lang="en-US" sz="3600" dirty="0"/>
              <a:t>The </a:t>
            </a:r>
            <a:r>
              <a:rPr lang="en-US" sz="3600" b="1" dirty="0">
                <a:solidFill>
                  <a:srgbClr val="960000"/>
                </a:solidFill>
              </a:rPr>
              <a:t>average dwell time determines averagely how long a packet stays in a router </a:t>
            </a:r>
            <a:r>
              <a:rPr lang="en-US" sz="3600" dirty="0"/>
              <a:t>before its last bit gets transmitted completely.  </a:t>
            </a:r>
          </a:p>
          <a:p>
            <a:pPr lvl="0"/>
            <a:endParaRPr lang="en-US" sz="3600" dirty="0"/>
          </a:p>
          <a:p>
            <a:pPr lvl="0"/>
            <a:r>
              <a:rPr lang="x-none" sz="3600" dirty="0"/>
              <a:t>Although previously proposed scheduling policy may be able to satisfy the deadline requirements of the packets,</a:t>
            </a:r>
            <a:r>
              <a:rPr lang="en-US" sz="3600" dirty="0"/>
              <a:t> they </a:t>
            </a:r>
            <a:r>
              <a:rPr lang="x-none" sz="3600" dirty="0"/>
              <a:t>did not consider how transmission delay affects the scheduling.</a:t>
            </a:r>
            <a:endParaRPr lang="en-US" sz="3600" dirty="0"/>
          </a:p>
          <a:p>
            <a:pPr lvl="0"/>
            <a:endParaRPr lang="en-US" sz="3600" dirty="0"/>
          </a:p>
          <a:p>
            <a:pPr lvl="0"/>
            <a:r>
              <a:rPr lang="en-US" altLang="zh-CN" sz="3600" dirty="0"/>
              <a:t>A </a:t>
            </a:r>
            <a:r>
              <a:rPr lang="x-none" sz="3600"/>
              <a:t>packet scheduling algorithm</a:t>
            </a:r>
            <a:r>
              <a:rPr lang="en-US" sz="3600" dirty="0"/>
              <a:t> that adopts the computational multiplexing enabled by New IP could be designed,  which </a:t>
            </a:r>
            <a:r>
              <a:rPr lang="en-US" sz="3600" dirty="0">
                <a:solidFill>
                  <a:srgbClr val="960000"/>
                </a:solidFill>
              </a:rPr>
              <a:t>considers both the packet transmission delay and deadline requirement</a:t>
            </a:r>
            <a:r>
              <a:rPr lang="en-US" sz="3600" dirty="0"/>
              <a:t>, </a:t>
            </a:r>
            <a:r>
              <a:rPr lang="en-US" sz="3600" dirty="0">
                <a:solidFill>
                  <a:srgbClr val="960000"/>
                </a:solidFill>
              </a:rPr>
              <a:t>achieve the minimal average dwell time</a:t>
            </a:r>
            <a:r>
              <a:rPr lang="x-none" sz="3600" dirty="0"/>
              <a:t>. </a:t>
            </a:r>
            <a:endParaRPr lang="en-US" sz="36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EEBAA-BE5E-4E36-B7B0-A2BF04E19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917CB5-27BD-4ECA-9D86-80D4B900A20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738AC12-06FB-0146-9F9E-07F0FD5F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</p:spTree>
    <p:extLst>
      <p:ext uri="{BB962C8B-B14F-4D97-AF65-F5344CB8AC3E}">
        <p14:creationId xmlns:p14="http://schemas.microsoft.com/office/powerpoint/2010/main" val="426755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10"/>
    </mc:Choice>
    <mc:Fallback xmlns="">
      <p:transition spd="slow" advTm="7371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8ED0-DC22-4040-943E-10F5164FA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97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by Step to Illus</a:t>
            </a:r>
            <a:r>
              <a:rPr lang="en-US" altLang="zh-CN" dirty="0"/>
              <a:t>trate TDMS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48348-21E6-464A-BFA2-A62F59E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917CB5-27BD-4ECA-9D86-80D4B900A204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595957"/>
              </a:solidFill>
              <a:effectLst/>
              <a:uLnTx/>
              <a:uFillTx/>
              <a:latin typeface="Arial"/>
              <a:ea typeface="Microsoft YaHei Light"/>
              <a:cs typeface="+mn-cs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3C26A2-CE33-4259-9D89-B004C071C93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17487" y="10920"/>
          <a:ext cx="2383664" cy="126833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30138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663913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089613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292972">
                <a:tc>
                  <a:txBody>
                    <a:bodyPr/>
                    <a:lstStyle/>
                    <a:p>
                      <a:r>
                        <a:rPr lang="en-US" sz="800" dirty="0"/>
                        <a:t>Packets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242779">
                <a:tc>
                  <a:txBody>
                    <a:bodyPr/>
                    <a:lstStyle/>
                    <a:p>
                      <a:r>
                        <a:rPr lang="en-US" sz="10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242779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242779">
                <a:tc>
                  <a:txBody>
                    <a:bodyPr/>
                    <a:lstStyle/>
                    <a:p>
                      <a:r>
                        <a:rPr lang="en-US" sz="10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242779">
                <a:tc>
                  <a:txBody>
                    <a:bodyPr/>
                    <a:lstStyle/>
                    <a:p>
                      <a:r>
                        <a:rPr lang="en-US" sz="10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BA0736-E814-4151-9C92-5480C0BB9E99}"/>
              </a:ext>
            </a:extLst>
          </p:cNvPr>
          <p:cNvGraphicFramePr>
            <a:graphicFrameLocks/>
          </p:cNvGraphicFramePr>
          <p:nvPr/>
        </p:nvGraphicFramePr>
        <p:xfrm>
          <a:off x="290848" y="1854334"/>
          <a:ext cx="2961068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91289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921067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348712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199667">
                <a:tc>
                  <a:txBody>
                    <a:bodyPr/>
                    <a:lstStyle/>
                    <a:p>
                      <a:r>
                        <a:rPr lang="en-US" sz="800" dirty="0"/>
                        <a:t>Packets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A9E93A3-48F8-4578-B33F-731DE09F5B3A}"/>
              </a:ext>
            </a:extLst>
          </p:cNvPr>
          <p:cNvSpPr/>
          <p:nvPr/>
        </p:nvSpPr>
        <p:spPr>
          <a:xfrm>
            <a:off x="290848" y="1443751"/>
            <a:ext cx="2961067" cy="356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Line 2: sort packets by decremental order of transmission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63F272-CFED-4729-920E-C990EA30B704}"/>
              </a:ext>
            </a:extLst>
          </p:cNvPr>
          <p:cNvSpPr/>
          <p:nvPr/>
        </p:nvSpPr>
        <p:spPr>
          <a:xfrm>
            <a:off x="3747804" y="1477661"/>
            <a:ext cx="2961067" cy="356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Outer loop 1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C8CEB56-003A-4F6B-98D5-CF8AF97CBCE2}"/>
              </a:ext>
            </a:extLst>
          </p:cNvPr>
          <p:cNvGraphicFramePr>
            <a:graphicFrameLocks/>
          </p:cNvGraphicFramePr>
          <p:nvPr/>
        </p:nvGraphicFramePr>
        <p:xfrm>
          <a:off x="3747805" y="1909259"/>
          <a:ext cx="2961068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91289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921067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348712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199667">
                <a:tc>
                  <a:txBody>
                    <a:bodyPr/>
                    <a:lstStyle/>
                    <a:p>
                      <a:r>
                        <a:rPr lang="en-US" sz="800" dirty="0"/>
                        <a:t>TDMS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A178E0D-7EDB-421F-9D11-E7F46F037EC4}"/>
              </a:ext>
            </a:extLst>
          </p:cNvPr>
          <p:cNvSpPr/>
          <p:nvPr/>
        </p:nvSpPr>
        <p:spPr>
          <a:xfrm>
            <a:off x="3747805" y="3129298"/>
            <a:ext cx="2961067" cy="7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Total transmission time of set J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1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is 5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+3+2+1=11,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the last packet in the TDMS schedule must be the packet with the largest transmission time that meets its deadline, which is p2.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AE314-5DA2-4687-9845-E7BAC599E936}"/>
              </a:ext>
            </a:extLst>
          </p:cNvPr>
          <p:cNvSpPr/>
          <p:nvPr/>
        </p:nvSpPr>
        <p:spPr>
          <a:xfrm>
            <a:off x="7091294" y="1477661"/>
            <a:ext cx="2961067" cy="356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Outer loop 2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4287A19-E4C5-470F-92BC-A38A57E36E6C}"/>
              </a:ext>
            </a:extLst>
          </p:cNvPr>
          <p:cNvGraphicFramePr>
            <a:graphicFrameLocks/>
          </p:cNvGraphicFramePr>
          <p:nvPr/>
        </p:nvGraphicFramePr>
        <p:xfrm>
          <a:off x="7091295" y="1926958"/>
          <a:ext cx="2961068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91289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921067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348712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199667">
                <a:tc>
                  <a:txBody>
                    <a:bodyPr/>
                    <a:lstStyle/>
                    <a:p>
                      <a:r>
                        <a:rPr lang="en-US" sz="800" dirty="0"/>
                        <a:t>TDMS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C2CE79C-39F7-4C70-B51F-1CA5D01F5220}"/>
              </a:ext>
            </a:extLst>
          </p:cNvPr>
          <p:cNvSpPr/>
          <p:nvPr/>
        </p:nvSpPr>
        <p:spPr>
          <a:xfrm>
            <a:off x="7091294" y="3144627"/>
            <a:ext cx="2961067" cy="7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Total transmission time of set J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2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is 5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+3+1=9,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the last packet in the TDMS schedule must be the packet with the largest transmission time that meets its deadline, which is p1.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715A2B-1F7F-4FAB-8853-DB8C63DA2EA9}"/>
              </a:ext>
            </a:extLst>
          </p:cNvPr>
          <p:cNvSpPr/>
          <p:nvPr/>
        </p:nvSpPr>
        <p:spPr>
          <a:xfrm>
            <a:off x="3747804" y="4272770"/>
            <a:ext cx="2961067" cy="356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Outer loop 3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FFA3435-D80D-4F3C-B166-0F62FF073108}"/>
              </a:ext>
            </a:extLst>
          </p:cNvPr>
          <p:cNvGraphicFramePr>
            <a:graphicFrameLocks/>
          </p:cNvGraphicFramePr>
          <p:nvPr/>
        </p:nvGraphicFramePr>
        <p:xfrm>
          <a:off x="3747805" y="4683353"/>
          <a:ext cx="2961068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91289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921067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348712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199667">
                <a:tc>
                  <a:txBody>
                    <a:bodyPr/>
                    <a:lstStyle/>
                    <a:p>
                      <a:r>
                        <a:rPr lang="en-US" sz="800" dirty="0"/>
                        <a:t>TDMS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35B91FD-B8C9-49BF-9F8D-F4837AD68B5C}"/>
              </a:ext>
            </a:extLst>
          </p:cNvPr>
          <p:cNvSpPr/>
          <p:nvPr/>
        </p:nvSpPr>
        <p:spPr>
          <a:xfrm>
            <a:off x="3747805" y="5937891"/>
            <a:ext cx="2961067" cy="7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Total transmission time of set J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3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is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2+1=3,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the last packet in the TDMS schedule must be the packet with the largest transmission time that meets its deadline, which is p4.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4EFA42-61BB-4AE8-811E-6947B8085CB1}"/>
              </a:ext>
            </a:extLst>
          </p:cNvPr>
          <p:cNvSpPr/>
          <p:nvPr/>
        </p:nvSpPr>
        <p:spPr>
          <a:xfrm>
            <a:off x="7157337" y="4272770"/>
            <a:ext cx="2961067" cy="3563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Outer loop 4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753D09D-B217-4ABC-89E3-0269E4BD4373}"/>
              </a:ext>
            </a:extLst>
          </p:cNvPr>
          <p:cNvGraphicFramePr>
            <a:graphicFrameLocks/>
          </p:cNvGraphicFramePr>
          <p:nvPr/>
        </p:nvGraphicFramePr>
        <p:xfrm>
          <a:off x="7157338" y="4683353"/>
          <a:ext cx="2961068" cy="11887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691289">
                  <a:extLst>
                    <a:ext uri="{9D8B030D-6E8A-4147-A177-3AD203B41FA5}">
                      <a16:colId xmlns:a16="http://schemas.microsoft.com/office/drawing/2014/main" val="3461261200"/>
                    </a:ext>
                  </a:extLst>
                </a:gridCol>
                <a:gridCol w="921067">
                  <a:extLst>
                    <a:ext uri="{9D8B030D-6E8A-4147-A177-3AD203B41FA5}">
                      <a16:colId xmlns:a16="http://schemas.microsoft.com/office/drawing/2014/main" val="1950283283"/>
                    </a:ext>
                  </a:extLst>
                </a:gridCol>
                <a:gridCol w="1348712">
                  <a:extLst>
                    <a:ext uri="{9D8B030D-6E8A-4147-A177-3AD203B41FA5}">
                      <a16:colId xmlns:a16="http://schemas.microsoft.com/office/drawing/2014/main" val="4260451290"/>
                    </a:ext>
                  </a:extLst>
                </a:gridCol>
              </a:tblGrid>
              <a:tr h="199667">
                <a:tc>
                  <a:txBody>
                    <a:bodyPr/>
                    <a:lstStyle/>
                    <a:p>
                      <a:r>
                        <a:rPr lang="en-US" sz="800" dirty="0"/>
                        <a:t>TDMS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Deadline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Transmission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1101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237558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396702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755030"/>
                  </a:ext>
                </a:extLst>
              </a:tr>
              <a:tr h="199667">
                <a:tc>
                  <a:txBody>
                    <a:bodyPr/>
                    <a:lstStyle/>
                    <a:p>
                      <a:r>
                        <a:rPr lang="en-US" sz="1000" dirty="0"/>
                        <a:t>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738438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E1BCA81C-9DBB-479F-8811-7733FB78DCCD}"/>
              </a:ext>
            </a:extLst>
          </p:cNvPr>
          <p:cNvSpPr/>
          <p:nvPr/>
        </p:nvSpPr>
        <p:spPr>
          <a:xfrm>
            <a:off x="7157338" y="5937891"/>
            <a:ext cx="2961067" cy="7980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Total transmission time of set J</a:t>
            </a:r>
            <a:r>
              <a:rPr kumimoji="0" lang="en-US" sz="1000" b="0" i="0" u="none" strike="noStrike" kern="1200" cap="none" spc="0" normalizeH="0" baseline="-2500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4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is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. The only left packet is p3, which is put in the very front of the queue. Return TDMS. </a:t>
            </a:r>
          </a:p>
        </p:txBody>
      </p:sp>
      <p:sp>
        <p:nvSpPr>
          <p:cNvPr id="24" name="Star: 12 Points 23">
            <a:extLst>
              <a:ext uri="{FF2B5EF4-FFF2-40B4-BE49-F238E27FC236}">
                <a16:creationId xmlns:a16="http://schemas.microsoft.com/office/drawing/2014/main" id="{1130D199-8813-4856-9698-447FF6237865}"/>
              </a:ext>
            </a:extLst>
          </p:cNvPr>
          <p:cNvSpPr/>
          <p:nvPr/>
        </p:nvSpPr>
        <p:spPr>
          <a:xfrm>
            <a:off x="-46724" y="4629108"/>
            <a:ext cx="3346063" cy="1378171"/>
          </a:xfrm>
          <a:prstGeom prst="star12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95957"/>
                </a:solidFill>
                <a:effectLst/>
                <a:uLnTx/>
                <a:uFillTx/>
                <a:latin typeface="Arial"/>
                <a:ea typeface="Microsoft YaHei Light"/>
                <a:cs typeface="+mn-cs"/>
              </a:rPr>
              <a:t>TDMS achieves minimal average dwell time, which is (1+4+9+11)/4=25/4=6.25</a:t>
            </a:r>
          </a:p>
        </p:txBody>
      </p:sp>
      <p:sp>
        <p:nvSpPr>
          <p:cNvPr id="26" name="Slide Number Placeholder 2">
            <a:extLst>
              <a:ext uri="{FF2B5EF4-FFF2-40B4-BE49-F238E27FC236}">
                <a16:creationId xmlns:a16="http://schemas.microsoft.com/office/drawing/2014/main" id="{90853ABD-587B-E14A-86D4-5D50D6A69DD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5E1560-7126-406C-A531-3A398E8D0EE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8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7611"/>
          </a:xfrm>
        </p:spPr>
        <p:txBody>
          <a:bodyPr>
            <a:normAutofit/>
          </a:bodyPr>
          <a:lstStyle/>
          <a:p>
            <a:r>
              <a:rPr lang="en-US" sz="2800" dirty="0"/>
              <a:t>Integrity of Packet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151784" y="1372096"/>
            <a:ext cx="1051978" cy="48528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235091" y="1379538"/>
            <a:ext cx="1044485" cy="48528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Sender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20037" y="2358023"/>
            <a:ext cx="421170" cy="421170"/>
            <a:chOff x="5420037" y="2358023"/>
            <a:chExt cx="421170" cy="421170"/>
          </a:xfrm>
        </p:grpSpPr>
        <p:sp>
          <p:nvSpPr>
            <p:cNvPr id="11" name="Oval 10"/>
            <p:cNvSpPr/>
            <p:nvPr/>
          </p:nvSpPr>
          <p:spPr bwMode="auto">
            <a:xfrm>
              <a:off x="5420037" y="2358023"/>
              <a:ext cx="421170" cy="42117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12" name="Graphic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47183" y="2385170"/>
              <a:ext cx="366878" cy="36687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216024" y="3264184"/>
            <a:ext cx="958852" cy="177800"/>
            <a:chOff x="1222375" y="3200400"/>
            <a:chExt cx="958852" cy="177800"/>
          </a:xfrm>
          <a:solidFill>
            <a:schemeClr val="accent1">
              <a:lumMod val="75000"/>
            </a:schemeClr>
          </a:solidFill>
        </p:grpSpPr>
        <p:sp>
          <p:nvSpPr>
            <p:cNvPr id="14" name="Rectangle 13"/>
            <p:cNvSpPr/>
            <p:nvPr/>
          </p:nvSpPr>
          <p:spPr bwMode="auto">
            <a:xfrm>
              <a:off x="1222375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1417638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612901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808164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003427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070350" y="3264184"/>
            <a:ext cx="958852" cy="177800"/>
            <a:chOff x="1222375" y="3200400"/>
            <a:chExt cx="958852" cy="177800"/>
          </a:xfrm>
          <a:solidFill>
            <a:schemeClr val="accent1">
              <a:lumMod val="75000"/>
            </a:schemeClr>
          </a:solidFill>
        </p:grpSpPr>
        <p:sp>
          <p:nvSpPr>
            <p:cNvPr id="20" name="Rectangle 19"/>
            <p:cNvSpPr/>
            <p:nvPr/>
          </p:nvSpPr>
          <p:spPr bwMode="auto">
            <a:xfrm>
              <a:off x="1222375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1417638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1612901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808164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003427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16024" y="3492784"/>
            <a:ext cx="9588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Packet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70350" y="3492784"/>
            <a:ext cx="9588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Packet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304800" y="4077512"/>
            <a:ext cx="5638800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9" name="Group 28"/>
          <p:cNvGrpSpPr/>
          <p:nvPr/>
        </p:nvGrpSpPr>
        <p:grpSpPr>
          <a:xfrm>
            <a:off x="1216024" y="5491654"/>
            <a:ext cx="958852" cy="177800"/>
            <a:chOff x="1222375" y="3200400"/>
            <a:chExt cx="958852" cy="177800"/>
          </a:xfrm>
          <a:solidFill>
            <a:schemeClr val="accent1">
              <a:lumMod val="75000"/>
            </a:schemeClr>
          </a:solidFill>
        </p:grpSpPr>
        <p:sp>
          <p:nvSpPr>
            <p:cNvPr id="30" name="Rectangle 29"/>
            <p:cNvSpPr/>
            <p:nvPr/>
          </p:nvSpPr>
          <p:spPr bwMode="auto">
            <a:xfrm>
              <a:off x="1222375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1417638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612901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1808164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003427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70350" y="5491654"/>
            <a:ext cx="958852" cy="177800"/>
            <a:chOff x="1222375" y="3200400"/>
            <a:chExt cx="958852" cy="177800"/>
          </a:xfrm>
          <a:solidFill>
            <a:schemeClr val="accent1">
              <a:lumMod val="75000"/>
            </a:schemeClr>
          </a:solidFill>
        </p:grpSpPr>
        <p:sp>
          <p:nvSpPr>
            <p:cNvPr id="36" name="Rectangle 35"/>
            <p:cNvSpPr/>
            <p:nvPr/>
          </p:nvSpPr>
          <p:spPr bwMode="auto">
            <a:xfrm>
              <a:off x="1222375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1417638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1612901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1808164" y="3200400"/>
              <a:ext cx="177800" cy="177800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2003427" y="3200400"/>
              <a:ext cx="177800" cy="177800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216024" y="5720254"/>
            <a:ext cx="9588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Packet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51275" y="5720254"/>
            <a:ext cx="14033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Corrupted Packet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420037" y="4570713"/>
            <a:ext cx="421170" cy="421170"/>
            <a:chOff x="5420037" y="4570713"/>
            <a:chExt cx="421170" cy="421170"/>
          </a:xfrm>
        </p:grpSpPr>
        <p:sp>
          <p:nvSpPr>
            <p:cNvPr id="44" name="Oval 43"/>
            <p:cNvSpPr/>
            <p:nvPr/>
          </p:nvSpPr>
          <p:spPr bwMode="auto">
            <a:xfrm>
              <a:off x="5420037" y="4570713"/>
              <a:ext cx="421170" cy="42117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45" name="Graphic 4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447183" y="4597860"/>
              <a:ext cx="366878" cy="366876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 bwMode="auto">
          <a:xfrm>
            <a:off x="6248400" y="1268760"/>
            <a:ext cx="5648436" cy="4830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507349" y="1662400"/>
            <a:ext cx="5130538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What is received                 What is sent</a:t>
            </a:r>
          </a:p>
        </p:txBody>
      </p:sp>
      <p:sp>
        <p:nvSpPr>
          <p:cNvPr id="48" name="Rectangle 47"/>
          <p:cNvSpPr/>
          <p:nvPr/>
        </p:nvSpPr>
        <p:spPr bwMode="auto">
          <a:xfrm>
            <a:off x="6507349" y="2412802"/>
            <a:ext cx="513053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US" dirty="0">
                <a:latin typeface="Arial" panose="020B0604020202020204" pitchFamily="34" charset="0"/>
                <a:ea typeface="SimSun" panose="02010600030101010101" pitchFamily="2" charset="-122"/>
              </a:rPr>
              <a:t>Every bit and byte has the same significance to routers/switches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6507349" y="3443280"/>
            <a:ext cx="5130538" cy="8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Good for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File/Document Transfer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Banking, Shopping</a:t>
            </a:r>
          </a:p>
        </p:txBody>
      </p:sp>
      <p:sp>
        <p:nvSpPr>
          <p:cNvPr id="50" name="Rectangle 49"/>
          <p:cNvSpPr/>
          <p:nvPr/>
        </p:nvSpPr>
        <p:spPr bwMode="auto">
          <a:xfrm>
            <a:off x="6507349" y="4781536"/>
            <a:ext cx="5130538" cy="8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Overkill </a:t>
            </a: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for some applications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Video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Holograms</a:t>
            </a:r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6507349" y="4543294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6507349" y="3205040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6507349" y="2174562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TextBox 54"/>
          <p:cNvSpPr txBox="1"/>
          <p:nvPr/>
        </p:nvSpPr>
        <p:spPr>
          <a:xfrm>
            <a:off x="8430421" y="1340768"/>
            <a:ext cx="7566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/>
              <a:t>Syntax</a:t>
            </a:r>
          </a:p>
        </p:txBody>
      </p:sp>
      <p:sp>
        <p:nvSpPr>
          <p:cNvPr id="56" name="Equals 55"/>
          <p:cNvSpPr/>
          <p:nvPr/>
        </p:nvSpPr>
        <p:spPr bwMode="auto">
          <a:xfrm>
            <a:off x="8449653" y="1616232"/>
            <a:ext cx="739724" cy="402098"/>
          </a:xfrm>
          <a:prstGeom prst="mathEqual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132" y="1915621"/>
            <a:ext cx="1569190" cy="133067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6291" y="1944406"/>
            <a:ext cx="1475172" cy="125094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755" y="4108279"/>
            <a:ext cx="1569190" cy="133067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466" y="4114284"/>
            <a:ext cx="1520751" cy="128773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174876" y="6655373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Icon made by </a:t>
            </a:r>
            <a:r>
              <a:rPr lang="en-US" sz="900" dirty="0" err="1"/>
              <a:t>Freepik</a:t>
            </a:r>
            <a:r>
              <a:rPr lang="en-US" sz="900" dirty="0"/>
              <a:t> from www.flaticon.com</a:t>
            </a:r>
          </a:p>
        </p:txBody>
      </p:sp>
      <p:sp>
        <p:nvSpPr>
          <p:cNvPr id="58" name="Footer Placeholder 3">
            <a:extLst>
              <a:ext uri="{FF2B5EF4-FFF2-40B4-BE49-F238E27FC236}">
                <a16:creationId xmlns:a16="http://schemas.microsoft.com/office/drawing/2014/main" id="{28DB821A-48F5-8143-9C72-61AC44AC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  <p:sp>
        <p:nvSpPr>
          <p:cNvPr id="60" name="Slide Number Placeholder 2">
            <a:extLst>
              <a:ext uri="{FF2B5EF4-FFF2-40B4-BE49-F238E27FC236}">
                <a16:creationId xmlns:a16="http://schemas.microsoft.com/office/drawing/2014/main" id="{7C6892D1-D406-1241-A09D-EABE7F94DB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5E1560-7126-406C-A531-3A398E8D0EE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6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246"/>
          </a:xfrm>
        </p:spPr>
        <p:txBody>
          <a:bodyPr>
            <a:normAutofit fontScale="90000"/>
          </a:bodyPr>
          <a:lstStyle/>
          <a:p>
            <a:r>
              <a:rPr lang="en-US" dirty="0"/>
              <a:t>Cost of retransmissions due to packet dropping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6792"/>
            <a:ext cx="10515600" cy="4620171"/>
          </a:xfrm>
        </p:spPr>
        <p:txBody>
          <a:bodyPr/>
          <a:lstStyle/>
          <a:p>
            <a:r>
              <a:rPr lang="en-US" sz="2400" dirty="0"/>
              <a:t>When reliable transport layer protocol is used, packet drops result in the retransmission of the packet. </a:t>
            </a:r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913130" y="3086858"/>
            <a:ext cx="5474203" cy="2510778"/>
            <a:chOff x="5273497" y="3809442"/>
            <a:chExt cx="5474203" cy="2510778"/>
          </a:xfrm>
        </p:grpSpPr>
        <p:pic>
          <p:nvPicPr>
            <p:cNvPr id="7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296" y="4117219"/>
              <a:ext cx="702246" cy="255889"/>
            </a:xfrm>
            <a:prstGeom prst="rect">
              <a:avLst/>
            </a:prstGeom>
          </p:spPr>
        </p:pic>
        <p:pic>
          <p:nvPicPr>
            <p:cNvPr id="8" name="图片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3243" y="4053097"/>
              <a:ext cx="772758" cy="28158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562171" y="3809442"/>
              <a:ext cx="793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merican Typewriter" panose="02090604020004020304" pitchFamily="18" charset="77"/>
                </a:rPr>
                <a:t>Sender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615186" y="3815654"/>
              <a:ext cx="9432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merican Typewriter" panose="02090604020004020304" pitchFamily="18" charset="77"/>
                </a:rPr>
                <a:t>Receiver</a:t>
              </a:r>
            </a:p>
          </p:txBody>
        </p:sp>
        <p:cxnSp>
          <p:nvCxnSpPr>
            <p:cNvPr id="11" name="Elbow Connector 107"/>
            <p:cNvCxnSpPr/>
            <p:nvPr/>
          </p:nvCxnSpPr>
          <p:spPr>
            <a:xfrm flipH="1">
              <a:off x="5836725" y="6223283"/>
              <a:ext cx="997526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836725" y="5787401"/>
              <a:ext cx="12306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</a:rPr>
                <a:t>Retransmit P</a:t>
              </a:r>
              <a:r>
                <a:rPr lang="en-US" sz="1200" baseline="-25000" dirty="0">
                  <a:latin typeface="American Typewriter" panose="02090604020004020304" pitchFamily="18" charset="77"/>
                </a:rPr>
                <a:t>1</a:t>
              </a:r>
              <a:endParaRPr lang="en-US" sz="1200" dirty="0">
                <a:latin typeface="American Typewriter" panose="02090604020004020304" pitchFamily="18" charset="77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5681531" y="4401918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686447" y="5037575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681531" y="5661369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58938" y="430197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3497" y="4776484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1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75484" y="5349472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0699" y="5984212"/>
              <a:ext cx="408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3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0371582" y="4431129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0376498" y="5066786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371582" y="5690580"/>
              <a:ext cx="0" cy="623794"/>
            </a:xfrm>
            <a:prstGeom prst="line">
              <a:avLst/>
            </a:prstGeom>
            <a:ln w="19050"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391096" y="4375565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322372" y="4805695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324359" y="5378683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339574" y="6013423"/>
              <a:ext cx="4081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</a:t>
              </a:r>
              <a:r>
                <a:rPr lang="en-US" sz="1200" baseline="-25000" dirty="0"/>
                <a:t>3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5681532" y="6285164"/>
              <a:ext cx="4690050" cy="35056"/>
            </a:xfrm>
            <a:prstGeom prst="line">
              <a:avLst/>
            </a:prstGeom>
            <a:ln w="31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5" idx="2"/>
            </p:cNvCxnSpPr>
            <p:nvPr/>
          </p:nvCxnSpPr>
          <p:spPr>
            <a:xfrm flipH="1">
              <a:off x="5734928" y="5655682"/>
              <a:ext cx="4733060" cy="5688"/>
            </a:xfrm>
            <a:prstGeom prst="line">
              <a:avLst/>
            </a:prstGeom>
            <a:ln w="31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24" idx="2"/>
            </p:cNvCxnSpPr>
            <p:nvPr/>
          </p:nvCxnSpPr>
          <p:spPr>
            <a:xfrm flipH="1" flipV="1">
              <a:off x="5676705" y="5037418"/>
              <a:ext cx="4789296" cy="45276"/>
            </a:xfrm>
            <a:prstGeom prst="line">
              <a:avLst/>
            </a:prstGeom>
            <a:ln w="31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5693064" y="4392716"/>
              <a:ext cx="4678518" cy="9202"/>
            </a:xfrm>
            <a:prstGeom prst="line">
              <a:avLst/>
            </a:prstGeom>
            <a:ln w="31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129"/>
            <p:cNvCxnSpPr/>
            <p:nvPr/>
          </p:nvCxnSpPr>
          <p:spPr>
            <a:xfrm>
              <a:off x="5693064" y="4435514"/>
              <a:ext cx="1285437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5862735" y="4414483"/>
              <a:ext cx="7024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</a:rPr>
                <a:t>P</a:t>
              </a:r>
              <a:r>
                <a:rPr lang="en-US" sz="1200" baseline="-25000" dirty="0">
                  <a:latin typeface="American Typewriter" panose="02090604020004020304" pitchFamily="18" charset="77"/>
                </a:rPr>
                <a:t>1</a:t>
              </a:r>
              <a:r>
                <a:rPr lang="en-US" sz="1200" dirty="0">
                  <a:latin typeface="American Typewriter" panose="02090604020004020304" pitchFamily="18" charset="77"/>
                </a:rPr>
                <a:t> sent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13187" y="5369406"/>
              <a:ext cx="3345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</a:rPr>
                <a:t>Timeout or Dup ACKs (lost segment)</a:t>
              </a:r>
            </a:p>
          </p:txBody>
        </p:sp>
        <p:cxnSp>
          <p:nvCxnSpPr>
            <p:cNvPr id="34" name="Elbow Connector 135"/>
            <p:cNvCxnSpPr/>
            <p:nvPr/>
          </p:nvCxnSpPr>
          <p:spPr>
            <a:xfrm flipH="1" flipV="1">
              <a:off x="8616961" y="5696882"/>
              <a:ext cx="1722614" cy="14609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/>
            <p:cNvSpPr/>
            <p:nvPr/>
          </p:nvSpPr>
          <p:spPr>
            <a:xfrm>
              <a:off x="5626295" y="5005959"/>
              <a:ext cx="94109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</a:rPr>
                <a:t>RTO for P</a:t>
              </a:r>
              <a:r>
                <a:rPr lang="en-US" sz="1200" baseline="-25000" dirty="0">
                  <a:latin typeface="American Typewriter" panose="02090604020004020304" pitchFamily="18" charset="77"/>
                </a:rPr>
                <a:t>1</a:t>
              </a:r>
              <a:endParaRPr lang="en-US" sz="1200" dirty="0">
                <a:latin typeface="American Typewriter" panose="02090604020004020304" pitchFamily="18" charset="77"/>
              </a:endParaRPr>
            </a:p>
          </p:txBody>
        </p:sp>
      </p:grpSp>
      <p:sp>
        <p:nvSpPr>
          <p:cNvPr id="36" name="Content Placeholder 2"/>
          <p:cNvSpPr txBox="1"/>
          <p:nvPr/>
        </p:nvSpPr>
        <p:spPr>
          <a:xfrm>
            <a:off x="845159" y="3465178"/>
            <a:ext cx="4547535" cy="1865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Cost of re-transmissions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Wastes</a:t>
            </a:r>
            <a:r>
              <a:rPr lang="en-US" sz="2000" dirty="0"/>
              <a:t> network resources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Reduces</a:t>
            </a:r>
            <a:r>
              <a:rPr lang="en-US" sz="2000" dirty="0"/>
              <a:t> the overall throughput, </a:t>
            </a:r>
          </a:p>
          <a:p>
            <a:pPr lvl="1"/>
            <a:r>
              <a:rPr lang="en-US" sz="2000" dirty="0">
                <a:solidFill>
                  <a:srgbClr val="00B0F0"/>
                </a:solidFill>
              </a:rPr>
              <a:t>Unpredictable</a:t>
            </a:r>
            <a:r>
              <a:rPr lang="en-US" sz="2000" dirty="0"/>
              <a:t> longer delays.</a:t>
            </a:r>
            <a:endParaRPr lang="en-US" dirty="0"/>
          </a:p>
          <a:p>
            <a:endParaRPr lang="en-US" sz="2400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5F6E3B63-778C-C443-BC7D-1B9A730EA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  <p:sp>
        <p:nvSpPr>
          <p:cNvPr id="38" name="Slide Number Placeholder 2">
            <a:extLst>
              <a:ext uri="{FF2B5EF4-FFF2-40B4-BE49-F238E27FC236}">
                <a16:creationId xmlns:a16="http://schemas.microsoft.com/office/drawing/2014/main" id="{932DDB8E-A634-CD4E-8A4D-25B2B80C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5E1560-7126-406C-A531-3A398E8D0EE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425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223"/>
          </a:xfrm>
        </p:spPr>
        <p:txBody>
          <a:bodyPr>
            <a:normAutofit fontScale="90000"/>
          </a:bodyPr>
          <a:lstStyle/>
          <a:p>
            <a:r>
              <a:rPr lang="en-US" dirty="0"/>
              <a:t>Qualitative Communication: A structure of bits and bytes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941046" y="1379538"/>
            <a:ext cx="1401801" cy="48528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Sender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439816" y="1379538"/>
            <a:ext cx="1246264" cy="485283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Receiver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6113463" y="1379539"/>
            <a:ext cx="5783373" cy="48307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6507349" y="1690570"/>
            <a:ext cx="5277283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What is received                What is </a:t>
            </a:r>
            <a:r>
              <a:rPr lang="en-GB" i="1" dirty="0">
                <a:latin typeface="Arial" panose="020B0604020202020204" pitchFamily="34" charset="0"/>
                <a:ea typeface="SimSun" panose="02010600030101010101" pitchFamily="2" charset="-122"/>
              </a:rPr>
              <a:t>maximally meant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6507349" y="2234435"/>
            <a:ext cx="5130538" cy="830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In payload, bits and bytes are not equally significant. Instead, they are different in their entropies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6507349" y="4718754"/>
            <a:ext cx="5130538" cy="1446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b="1" dirty="0">
                <a:latin typeface="Arial" panose="020B0604020202020204" pitchFamily="34" charset="0"/>
                <a:ea typeface="SimSun" panose="02010600030101010101" pitchFamily="2" charset="-122"/>
              </a:rPr>
              <a:t>Good for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Large volume of image-like data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Holographic type communications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Media with digital senses</a:t>
            </a:r>
          </a:p>
          <a:p>
            <a:pPr marL="182880" indent="-182880" fontAlgn="base"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Disaster Environment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6507349" y="3212950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6507349" y="2086917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Rectangle 46"/>
          <p:cNvSpPr/>
          <p:nvPr/>
        </p:nvSpPr>
        <p:spPr bwMode="auto">
          <a:xfrm>
            <a:off x="6507349" y="3360468"/>
            <a:ext cx="5130538" cy="2769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Less significant bits and bytes may be dropped</a:t>
            </a:r>
          </a:p>
        </p:txBody>
      </p:sp>
      <p:cxnSp>
        <p:nvCxnSpPr>
          <p:cNvPr id="48" name="Straight Connector 47"/>
          <p:cNvCxnSpPr/>
          <p:nvPr/>
        </p:nvCxnSpPr>
        <p:spPr bwMode="auto">
          <a:xfrm>
            <a:off x="6507349" y="3784985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 bwMode="auto">
          <a:xfrm>
            <a:off x="6507349" y="3932503"/>
            <a:ext cx="5130538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buClr>
                <a:srgbClr val="CC9900"/>
              </a:buClr>
            </a:pPr>
            <a:r>
              <a:rPr lang="en-GB" dirty="0">
                <a:latin typeface="Arial" panose="020B0604020202020204" pitchFamily="34" charset="0"/>
                <a:ea typeface="SimSun" panose="02010600030101010101" pitchFamily="2" charset="-122"/>
              </a:rPr>
              <a:t>Partial or degraded, yet useful, packets may be repaired and recovered before being rendered</a:t>
            </a:r>
          </a:p>
        </p:txBody>
      </p:sp>
      <p:cxnSp>
        <p:nvCxnSpPr>
          <p:cNvPr id="50" name="Straight Connector 49"/>
          <p:cNvCxnSpPr/>
          <p:nvPr/>
        </p:nvCxnSpPr>
        <p:spPr bwMode="auto">
          <a:xfrm>
            <a:off x="6507349" y="4634019"/>
            <a:ext cx="5130538" cy="0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1" name="Group 50"/>
          <p:cNvGrpSpPr/>
          <p:nvPr/>
        </p:nvGrpSpPr>
        <p:grpSpPr>
          <a:xfrm>
            <a:off x="5646954" y="2262130"/>
            <a:ext cx="274320" cy="274320"/>
            <a:chOff x="5420037" y="2358023"/>
            <a:chExt cx="421170" cy="421170"/>
          </a:xfrm>
        </p:grpSpPr>
        <p:sp>
          <p:nvSpPr>
            <p:cNvPr id="52" name="Oval 51"/>
            <p:cNvSpPr/>
            <p:nvPr/>
          </p:nvSpPr>
          <p:spPr bwMode="auto">
            <a:xfrm>
              <a:off x="5420037" y="2358023"/>
              <a:ext cx="421170" cy="42117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53" name="Graphic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7183" y="2385170"/>
              <a:ext cx="366878" cy="366876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646954" y="3210302"/>
            <a:ext cx="274320" cy="274320"/>
            <a:chOff x="5420037" y="2358023"/>
            <a:chExt cx="421170" cy="421170"/>
          </a:xfrm>
        </p:grpSpPr>
        <p:sp>
          <p:nvSpPr>
            <p:cNvPr id="55" name="Oval 54"/>
            <p:cNvSpPr/>
            <p:nvPr/>
          </p:nvSpPr>
          <p:spPr bwMode="auto">
            <a:xfrm>
              <a:off x="5420037" y="2358023"/>
              <a:ext cx="421170" cy="42117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anose="05000000000000000000" pitchFamily="2" charset="2"/>
                <a:buChar char="n"/>
              </a:pPr>
              <a:endParaRPr kumimoji="0" lang="en-US" sz="18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56" name="Graphic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7183" y="2385170"/>
              <a:ext cx="366878" cy="366876"/>
            </a:xfrm>
            <a:prstGeom prst="rect">
              <a:avLst/>
            </a:prstGeom>
          </p:spPr>
        </p:pic>
      </p:grpSp>
      <p:grpSp>
        <p:nvGrpSpPr>
          <p:cNvPr id="57" name="Group 56"/>
          <p:cNvGrpSpPr/>
          <p:nvPr/>
        </p:nvGrpSpPr>
        <p:grpSpPr>
          <a:xfrm>
            <a:off x="5646954" y="4068058"/>
            <a:ext cx="274320" cy="582661"/>
            <a:chOff x="5646954" y="4062218"/>
            <a:chExt cx="274320" cy="582661"/>
          </a:xfrm>
        </p:grpSpPr>
        <p:grpSp>
          <p:nvGrpSpPr>
            <p:cNvPr id="58" name="Group 57"/>
            <p:cNvGrpSpPr/>
            <p:nvPr/>
          </p:nvGrpSpPr>
          <p:grpSpPr>
            <a:xfrm>
              <a:off x="5646954" y="4370559"/>
              <a:ext cx="274320" cy="274320"/>
              <a:chOff x="5420037" y="4570713"/>
              <a:chExt cx="421170" cy="421170"/>
            </a:xfrm>
          </p:grpSpPr>
          <p:sp>
            <p:nvSpPr>
              <p:cNvPr id="62" name="Oval 61"/>
              <p:cNvSpPr/>
              <p:nvPr/>
            </p:nvSpPr>
            <p:spPr bwMode="auto">
              <a:xfrm>
                <a:off x="5420037" y="4570713"/>
                <a:ext cx="421170" cy="42117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anose="05000000000000000000" pitchFamily="2" charset="2"/>
                  <a:buChar char="n"/>
                </a:pPr>
                <a:endParaRPr kumimoji="0" lang="en-US" sz="1800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3" name="Graphic 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47183" y="4597860"/>
                <a:ext cx="366878" cy="366876"/>
              </a:xfrm>
              <a:prstGeom prst="rect">
                <a:avLst/>
              </a:prstGeom>
            </p:spPr>
          </p:pic>
        </p:grpSp>
        <p:grpSp>
          <p:nvGrpSpPr>
            <p:cNvPr id="59" name="Group 58"/>
            <p:cNvGrpSpPr/>
            <p:nvPr/>
          </p:nvGrpSpPr>
          <p:grpSpPr>
            <a:xfrm>
              <a:off x="5646954" y="4062218"/>
              <a:ext cx="274320" cy="274320"/>
              <a:chOff x="5420037" y="2358023"/>
              <a:chExt cx="421170" cy="421170"/>
            </a:xfrm>
          </p:grpSpPr>
          <p:sp>
            <p:nvSpPr>
              <p:cNvPr id="60" name="Oval 59"/>
              <p:cNvSpPr/>
              <p:nvPr/>
            </p:nvSpPr>
            <p:spPr bwMode="auto">
              <a:xfrm>
                <a:off x="5420037" y="2358023"/>
                <a:ext cx="421170" cy="42117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anose="05000000000000000000" pitchFamily="2" charset="2"/>
                  <a:buChar char="n"/>
                </a:pPr>
                <a:endParaRPr kumimoji="0" lang="en-US" sz="1800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1" name="Graphic 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47183" y="2385170"/>
                <a:ext cx="366878" cy="366876"/>
              </a:xfrm>
              <a:prstGeom prst="rect">
                <a:avLst/>
              </a:prstGeom>
            </p:spPr>
          </p:pic>
        </p:grpSp>
      </p:grpSp>
      <p:grpSp>
        <p:nvGrpSpPr>
          <p:cNvPr id="64" name="Group 63"/>
          <p:cNvGrpSpPr/>
          <p:nvPr/>
        </p:nvGrpSpPr>
        <p:grpSpPr>
          <a:xfrm>
            <a:off x="5646954" y="5081964"/>
            <a:ext cx="274320" cy="582661"/>
            <a:chOff x="5646954" y="4062218"/>
            <a:chExt cx="274320" cy="582661"/>
          </a:xfrm>
        </p:grpSpPr>
        <p:grpSp>
          <p:nvGrpSpPr>
            <p:cNvPr id="65" name="Group 64"/>
            <p:cNvGrpSpPr/>
            <p:nvPr/>
          </p:nvGrpSpPr>
          <p:grpSpPr>
            <a:xfrm>
              <a:off x="5646954" y="4370559"/>
              <a:ext cx="274320" cy="274320"/>
              <a:chOff x="5420037" y="4570713"/>
              <a:chExt cx="421170" cy="421170"/>
            </a:xfrm>
          </p:grpSpPr>
          <p:sp>
            <p:nvSpPr>
              <p:cNvPr id="69" name="Oval 68"/>
              <p:cNvSpPr/>
              <p:nvPr/>
            </p:nvSpPr>
            <p:spPr bwMode="auto">
              <a:xfrm>
                <a:off x="5420037" y="4570713"/>
                <a:ext cx="421170" cy="42117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anose="05000000000000000000" pitchFamily="2" charset="2"/>
                  <a:buChar char="n"/>
                </a:pPr>
                <a:endParaRPr kumimoji="0" lang="en-US" sz="1800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70" name="Graphic 6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447183" y="4597860"/>
                <a:ext cx="366878" cy="366876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/>
          </p:nvGrpSpPr>
          <p:grpSpPr>
            <a:xfrm>
              <a:off x="5646954" y="4062218"/>
              <a:ext cx="274320" cy="274320"/>
              <a:chOff x="5420037" y="2358023"/>
              <a:chExt cx="421170" cy="421170"/>
            </a:xfrm>
          </p:grpSpPr>
          <p:sp>
            <p:nvSpPr>
              <p:cNvPr id="67" name="Oval 66"/>
              <p:cNvSpPr/>
              <p:nvPr/>
            </p:nvSpPr>
            <p:spPr bwMode="auto">
              <a:xfrm>
                <a:off x="5420037" y="2358023"/>
                <a:ext cx="421170" cy="421170"/>
              </a:xfrm>
              <a:prstGeom prst="ellipse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anose="05000000000000000000" pitchFamily="2" charset="2"/>
                  <a:buChar char="n"/>
                </a:pPr>
                <a:endParaRPr kumimoji="0" lang="en-US" sz="1800" b="1" i="0" u="none" strike="noStrike" cap="none" normalizeH="0" baseline="0">
                  <a:ln>
                    <a:noFill/>
                  </a:ln>
                  <a:effectLst/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8" name="Graphic 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447183" y="2385170"/>
                <a:ext cx="366878" cy="366876"/>
              </a:xfrm>
              <a:prstGeom prst="rect">
                <a:avLst/>
              </a:prstGeom>
            </p:spPr>
          </p:pic>
        </p:grpSp>
      </p:grpSp>
      <p:sp>
        <p:nvSpPr>
          <p:cNvPr id="71" name="TextBox 70"/>
          <p:cNvSpPr txBox="1"/>
          <p:nvPr/>
        </p:nvSpPr>
        <p:spPr>
          <a:xfrm>
            <a:off x="8259053" y="1477269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/>
              <a:t>Semantics</a:t>
            </a:r>
          </a:p>
        </p:txBody>
      </p:sp>
      <p:sp>
        <p:nvSpPr>
          <p:cNvPr id="72" name="Equals 71"/>
          <p:cNvSpPr/>
          <p:nvPr/>
        </p:nvSpPr>
        <p:spPr bwMode="auto">
          <a:xfrm>
            <a:off x="8328248" y="1658750"/>
            <a:ext cx="739724" cy="402098"/>
          </a:xfrm>
          <a:prstGeom prst="mathEqual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01" y="1776036"/>
            <a:ext cx="5041392" cy="4126992"/>
          </a:xfrm>
          <a:prstGeom prst="rect">
            <a:avLst/>
          </a:prstGeom>
        </p:spPr>
      </p:pic>
      <p:sp>
        <p:nvSpPr>
          <p:cNvPr id="40" name="Footer Placeholder 3">
            <a:extLst>
              <a:ext uri="{FF2B5EF4-FFF2-40B4-BE49-F238E27FC236}">
                <a16:creationId xmlns:a16="http://schemas.microsoft.com/office/drawing/2014/main" id="{D99366BA-9946-0E4C-90F1-88FA0978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  <p:sp>
        <p:nvSpPr>
          <p:cNvPr id="73" name="Slide Number Placeholder 2">
            <a:extLst>
              <a:ext uri="{FF2B5EF4-FFF2-40B4-BE49-F238E27FC236}">
                <a16:creationId xmlns:a16="http://schemas.microsoft.com/office/drawing/2014/main" id="{38B62BB1-9A69-3941-AB57-1C1B6167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5E1560-7126-406C-A531-3A398E8D0EE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47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011" y="1926502"/>
            <a:ext cx="4933789" cy="3346850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" y="-160808"/>
            <a:ext cx="20688601" cy="36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799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93803FE-B5E7-4C8A-AED4-187E59D15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A4C85-2790-114C-8E32-047AFFF7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6"/>
            <a:ext cx="52578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Support for several billions of devices.</a:t>
            </a:r>
          </a:p>
          <a:p>
            <a:r>
              <a:rPr lang="en-US" dirty="0"/>
              <a:t>Support for a variety of connections</a:t>
            </a:r>
          </a:p>
          <a:p>
            <a:r>
              <a:rPr lang="en-US" dirty="0"/>
              <a:t>Support for terabytes of high-volume data streams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Translating to Requirements on the Networks</a:t>
            </a:r>
          </a:p>
          <a:p>
            <a:r>
              <a:rPr lang="en-US" dirty="0"/>
              <a:t>High reliability in machine-centric data delivery</a:t>
            </a:r>
          </a:p>
          <a:p>
            <a:r>
              <a:rPr lang="en-US" dirty="0"/>
              <a:t>Fine-grained customization of traffic</a:t>
            </a:r>
          </a:p>
          <a:p>
            <a:r>
              <a:rPr lang="en-US" dirty="0"/>
              <a:t>Guarantees of data delivery</a:t>
            </a:r>
          </a:p>
          <a:p>
            <a:pPr lvl="1"/>
            <a:r>
              <a:rPr lang="en-US" dirty="0"/>
              <a:t>Timeliness, quality, throughput</a:t>
            </a:r>
          </a:p>
          <a:p>
            <a:r>
              <a:rPr lang="en-US" dirty="0"/>
              <a:t>Loss less flow of traffic between the endpoints</a:t>
            </a:r>
          </a:p>
          <a:p>
            <a:pPr lvl="1"/>
            <a:r>
              <a:rPr lang="en-US" dirty="0"/>
              <a:t>Reliability</a:t>
            </a:r>
          </a:p>
          <a:p>
            <a:r>
              <a:rPr lang="en-US" dirty="0"/>
              <a:t>New Security aspects </a:t>
            </a:r>
          </a:p>
          <a:p>
            <a:pPr lvl="1"/>
            <a:r>
              <a:rPr lang="en-US" dirty="0"/>
              <a:t>Digital Sovereignty, Preservation of Privacy</a:t>
            </a:r>
          </a:p>
          <a:p>
            <a:r>
              <a:rPr lang="en-US" dirty="0"/>
              <a:t>Digital Twins &amp; Cyber physical systems.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83225-FF07-446B-B79C-0E07266FF14B}"/>
              </a:ext>
            </a:extLst>
          </p:cNvPr>
          <p:cNvSpPr txBox="1"/>
          <p:nvPr/>
        </p:nvSpPr>
        <p:spPr>
          <a:xfrm>
            <a:off x="7133108" y="1531596"/>
            <a:ext cx="27054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宋体" pitchFamily="2" charset="-122"/>
                <a:cs typeface="Arial Narrow" panose="020B0604020202020204" pitchFamily="34" charset="0"/>
              </a:rPr>
              <a:t>| Abundant Bandwidth Everywhere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86E599-31DF-4EAA-AA46-1669218E4C8A}"/>
              </a:ext>
            </a:extLst>
          </p:cNvPr>
          <p:cNvSpPr txBox="1"/>
          <p:nvPr/>
        </p:nvSpPr>
        <p:spPr>
          <a:xfrm>
            <a:off x="9124452" y="5526436"/>
            <a:ext cx="3025677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ea typeface="宋体" pitchFamily="2" charset="-122"/>
                <a:cs typeface="Arial Narrow" panose="020B0604020202020204" pitchFamily="34" charset="0"/>
              </a:rPr>
              <a:t>|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宋体" pitchFamily="2" charset="-122"/>
                <a:cs typeface="Arial Narrow" panose="020B0604020202020204" pitchFamily="34" charset="0"/>
              </a:rPr>
              <a:t>Critical Applications and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FC5AF-700B-42F1-9422-61C0329211D9}"/>
              </a:ext>
            </a:extLst>
          </p:cNvPr>
          <p:cNvSpPr txBox="1"/>
          <p:nvPr/>
        </p:nvSpPr>
        <p:spPr>
          <a:xfrm>
            <a:off x="6913888" y="5526436"/>
            <a:ext cx="2031554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12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+mj-lt"/>
                <a:ea typeface="宋体" pitchFamily="2" charset="-122"/>
                <a:cs typeface="Arial Narrow" panose="020B0604020202020204" pitchFamily="34" charset="0"/>
              </a:rPr>
              <a:t>|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+mj-lt"/>
                <a:ea typeface="宋体" pitchFamily="2" charset="-122"/>
                <a:cs typeface="Arial Narrow" panose="020B0604020202020204" pitchFamily="34" charset="0"/>
              </a:rPr>
              <a:t>Connectivity Everything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37929" y="1731923"/>
            <a:ext cx="5453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eMBB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9587651" y="5256930"/>
            <a:ext cx="583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URLLC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7012" y="5256930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mMTC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10489871" y="5894936"/>
            <a:ext cx="162416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Source:  </a:t>
            </a:r>
            <a:r>
              <a:rPr lang="en-US" altLang="zh-CN" sz="1050" dirty="0"/>
              <a:t>ITU-T </a:t>
            </a:r>
            <a:r>
              <a:rPr lang="en-US" sz="1050" dirty="0"/>
              <a:t>IMT-2020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CC6DC1-3D15-FB45-830F-D34EAE19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58C91A0-57B1-9645-987B-88A42CEE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6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58E7CB-FE35-4A7C-B33F-613B2140E9C8}"/>
              </a:ext>
            </a:extLst>
          </p:cNvPr>
          <p:cNvSpPr/>
          <p:nvPr/>
        </p:nvSpPr>
        <p:spPr>
          <a:xfrm>
            <a:off x="838200" y="5826961"/>
            <a:ext cx="4335379" cy="52938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400" dirty="0"/>
              <a:t>Understand impact of these requirements on the current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85525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542F-0FAD-B747-A9E8-AB757D15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870"/>
            <a:ext cx="10515600" cy="93427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Qualitative Communication: an example for illustration only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ACCB4-36F9-604A-9EF0-6FDCF6EE4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978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61430-DAEF-B74C-B2C9-0C14ECF8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D90E8-453C-3E4E-ABBE-AB213AEE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60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5A775-8AA5-D446-85B2-BEF69B55AF1B}"/>
              </a:ext>
            </a:extLst>
          </p:cNvPr>
          <p:cNvSpPr/>
          <p:nvPr/>
        </p:nvSpPr>
        <p:spPr bwMode="auto">
          <a:xfrm>
            <a:off x="7226040" y="3193297"/>
            <a:ext cx="4509259" cy="286928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8914E9-1CEC-BA46-8ED6-48B7572AFFF9}"/>
              </a:ext>
            </a:extLst>
          </p:cNvPr>
          <p:cNvSpPr/>
          <p:nvPr/>
        </p:nvSpPr>
        <p:spPr bwMode="auto">
          <a:xfrm>
            <a:off x="7247783" y="1557574"/>
            <a:ext cx="4509259" cy="14006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4DFA9-C4AD-AF47-BF06-58B863DD61EC}"/>
              </a:ext>
            </a:extLst>
          </p:cNvPr>
          <p:cNvSpPr/>
          <p:nvPr/>
        </p:nvSpPr>
        <p:spPr bwMode="auto">
          <a:xfrm>
            <a:off x="304800" y="1537113"/>
            <a:ext cx="6727304" cy="468052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anose="05000000000000000000" pitchFamily="2" charset="2"/>
              <a:buChar char="n"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BA51C-421D-EE45-9C42-298C59BB297B}"/>
              </a:ext>
            </a:extLst>
          </p:cNvPr>
          <p:cNvSpPr txBox="1"/>
          <p:nvPr/>
        </p:nvSpPr>
        <p:spPr>
          <a:xfrm>
            <a:off x="7371143" y="1620001"/>
            <a:ext cx="4301122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Contract: </a:t>
            </a:r>
          </a:p>
          <a:p>
            <a:r>
              <a:rPr lang="en-US" sz="1400" b="1" dirty="0"/>
              <a:t>Event: </a:t>
            </a:r>
            <a:r>
              <a:rPr lang="en-US" sz="1400" dirty="0"/>
              <a:t>Congested </a:t>
            </a:r>
            <a:r>
              <a:rPr lang="en-US" sz="1400" b="1" dirty="0"/>
              <a:t>OR</a:t>
            </a:r>
            <a:r>
              <a:rPr lang="en-US" sz="1400" dirty="0"/>
              <a:t> Radio Unstable</a:t>
            </a:r>
          </a:p>
          <a:p>
            <a:r>
              <a:rPr lang="en-US" sz="1400" b="1" dirty="0"/>
              <a:t>Action</a:t>
            </a:r>
            <a:r>
              <a:rPr lang="en-US" sz="1400" dirty="0"/>
              <a:t>: Packet Wash  </a:t>
            </a:r>
          </a:p>
          <a:p>
            <a:r>
              <a:rPr lang="en-US" sz="1400" b="1" dirty="0"/>
              <a:t>Meta-Data</a:t>
            </a:r>
            <a:r>
              <a:rPr lang="en-US" sz="1400" dirty="0"/>
              <a:t>: Chunk 1, Chunk 2, chunk 6, Chunk 7, Chunk 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FB50E-B87B-3849-AD26-6E6A0532E6BC}"/>
              </a:ext>
            </a:extLst>
          </p:cNvPr>
          <p:cNvSpPr txBox="1"/>
          <p:nvPr/>
        </p:nvSpPr>
        <p:spPr>
          <a:xfrm>
            <a:off x="485465" y="1692162"/>
            <a:ext cx="63514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/>
              <a:t>User Data Payload: Divided into 8 chunks.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B80E9-EBE2-9845-A841-6B28651FE632}"/>
              </a:ext>
            </a:extLst>
          </p:cNvPr>
          <p:cNvSpPr txBox="1"/>
          <p:nvPr/>
        </p:nvSpPr>
        <p:spPr>
          <a:xfrm>
            <a:off x="7366464" y="3291784"/>
            <a:ext cx="391411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On congested node: after cut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46AEA-D008-E440-BF3A-E81CA0D716B1}"/>
              </a:ext>
            </a:extLst>
          </p:cNvPr>
          <p:cNvSpPr txBox="1"/>
          <p:nvPr/>
        </p:nvSpPr>
        <p:spPr>
          <a:xfrm>
            <a:off x="7226040" y="6114131"/>
            <a:ext cx="442008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highlight>
                  <a:srgbClr val="FFFF00"/>
                </a:highlight>
              </a:rPr>
              <a:t>Packet Wash is preferred to drop-and-retransmit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091501-236F-AF4E-AD44-B6928B3D5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035" y="1981518"/>
            <a:ext cx="4611936" cy="4081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FCA5B-48C3-0B45-B23D-48446753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79" y="3568783"/>
            <a:ext cx="2516649" cy="237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0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904"/>
          </a:xfrm>
        </p:spPr>
        <p:txBody>
          <a:bodyPr>
            <a:normAutofit fontScale="90000"/>
          </a:bodyPr>
          <a:lstStyle/>
          <a:p>
            <a:r>
              <a:rPr lang="en-US" dirty="0"/>
              <a:t>Significance based packetization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8" name="Rectangle 2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sp>
        <p:nvSpPr>
          <p:cNvPr id="12" name="Rectangle 3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en-US"/>
          </a:p>
        </p:txBody>
      </p:sp>
      <p:pic>
        <p:nvPicPr>
          <p:cNvPr id="13" name="Picture 1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D338BAA4-4DFF-4E2F-BF01-81CA31BF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91232"/>
            <a:ext cx="7315200" cy="2614847"/>
          </a:xfrm>
          <a:prstGeom prst="rect">
            <a:avLst/>
          </a:prstGeom>
        </p:spPr>
      </p:pic>
      <p:pic>
        <p:nvPicPr>
          <p:cNvPr id="15" name="Picture 14" descr="Diagram, timeline&#10;&#10;Description automatically generated">
            <a:extLst>
              <a:ext uri="{FF2B5EF4-FFF2-40B4-BE49-F238E27FC236}">
                <a16:creationId xmlns:a16="http://schemas.microsoft.com/office/drawing/2014/main" id="{003700D9-AB4D-418C-B425-7245522A9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65" y="4017371"/>
            <a:ext cx="7172754" cy="2327686"/>
          </a:xfrm>
          <a:prstGeom prst="rect">
            <a:avLst/>
          </a:prstGeom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CBDB7B-7821-714A-800B-E4E129F3B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D1447AC1-B922-C044-911A-667964C50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75E1560-7126-406C-A531-3A398E8D0EE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93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5878-89C6-4FC7-862F-27DD1061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3" y="365125"/>
            <a:ext cx="115310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Random Linear Network Coding based packetization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79F035F8-4E22-4D8B-98B5-1FFA33DB7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342" y="2377316"/>
            <a:ext cx="8115316" cy="324795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0016A-E0E7-4C26-B7A6-21D38D9A4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17CB5-27BD-4ECA-9D86-80D4B900A204}" type="slidenum">
              <a:rPr lang="en-US" smtClean="0"/>
              <a:t>62</a:t>
            </a:fld>
            <a:endParaRPr lang="en-US"/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3930A422-88EA-B342-A207-9CA19A9D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ICIN Tutorial #3: New IP Sandbox</a:t>
            </a:r>
          </a:p>
        </p:txBody>
      </p:sp>
    </p:spTree>
    <p:extLst>
      <p:ext uri="{BB962C8B-B14F-4D97-AF65-F5344CB8AC3E}">
        <p14:creationId xmlns:p14="http://schemas.microsoft.com/office/powerpoint/2010/main" val="2934068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CFFFD-C8ED-4746-9543-BEAB745D2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03" y="337930"/>
            <a:ext cx="11247783" cy="916705"/>
          </a:xfrm>
        </p:spPr>
        <p:txBody>
          <a:bodyPr>
            <a:normAutofit/>
          </a:bodyPr>
          <a:lstStyle/>
          <a:p>
            <a:r>
              <a:rPr lang="en-US" sz="3200" dirty="0"/>
              <a:t>New IP Enables Information Exchange Oriented Vehicle Clustering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8767F9-18B4-6B4C-B94D-18F4D02D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7E585-A492-3347-A4EA-B21C9A0B0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63</a:t>
            </a:fld>
            <a:endParaRPr lang="en-US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963132B-A4A5-DB47-BD0F-A6D7D7EE2CF3}"/>
              </a:ext>
            </a:extLst>
          </p:cNvPr>
          <p:cNvSpPr txBox="1">
            <a:spLocks/>
          </p:cNvSpPr>
          <p:nvPr/>
        </p:nvSpPr>
        <p:spPr>
          <a:xfrm>
            <a:off x="5160929" y="1471284"/>
            <a:ext cx="6504123" cy="1416420"/>
          </a:xfrm>
        </p:spPr>
        <p:txBody>
          <a:bodyPr>
            <a:normAutofit fontScale="92500" lnSpcReduction="10000"/>
          </a:bodyPr>
          <a:lstStyle>
            <a:lvl1pPr marL="342900" indent="-342900" algn="l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charset="2"/>
              <a:buChar char="l"/>
              <a:defRPr sz="2000">
                <a:solidFill>
                  <a:schemeClr val="tx1"/>
                </a:solidFill>
                <a:latin typeface="+mn-lt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charset="2"/>
              <a:buChar char="p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charset="2"/>
              <a:buChar char="n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~"/>
              <a:defRPr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~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kern="0" dirty="0"/>
              <a:t>Some vehicle may not have access to the infrastructure and needs other vehicle with </a:t>
            </a:r>
            <a:r>
              <a:rPr lang="en-US" sz="1400" kern="0" dirty="0" err="1"/>
              <a:t>Wifi</a:t>
            </a:r>
            <a:r>
              <a:rPr lang="en-US" sz="1400" kern="0" dirty="0"/>
              <a:t> or cellular interface to relay its data request to the infrastructure nodes and the data sent from the infrastructure nodes.</a:t>
            </a:r>
          </a:p>
          <a:p>
            <a:pPr>
              <a:lnSpc>
                <a:spcPct val="100000"/>
              </a:lnSpc>
            </a:pPr>
            <a:endParaRPr lang="en-US" sz="1400" kern="0" dirty="0"/>
          </a:p>
          <a:p>
            <a:pPr>
              <a:lnSpc>
                <a:spcPct val="100000"/>
              </a:lnSpc>
            </a:pPr>
            <a:r>
              <a:rPr lang="en-US" sz="1400" kern="0" dirty="0"/>
              <a:t>An information topic based clustering builds a collaborative vehicular system for information exchange being delegated to those vehicles that have infrastructure access and are willing to provide the service to other neighboring vehicles</a:t>
            </a:r>
            <a:r>
              <a:rPr lang="en-US" sz="1600" kern="0" dirty="0"/>
              <a:t>.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B86C699-BAD9-704C-9D05-987047EC35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67" y="1403260"/>
          <a:ext cx="5017591" cy="4806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Visio" r:id="rId3" imgW="8601033" imgH="8277120" progId="Visio.Drawing.15">
                  <p:embed/>
                </p:oleObj>
              </mc:Choice>
              <mc:Fallback>
                <p:oleObj name="Visio" r:id="rId3" imgW="8601033" imgH="8277120" progId="Visio.Drawing.15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B86C699-BAD9-704C-9D05-987047EC35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67" y="1403260"/>
                        <a:ext cx="5017591" cy="48061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EECBF3-3A27-604E-B0F6-1C8BD1B71A86}"/>
              </a:ext>
            </a:extLst>
          </p:cNvPr>
          <p:cNvGraphicFramePr>
            <a:graphicFrameLocks noGrp="1"/>
          </p:cNvGraphicFramePr>
          <p:nvPr/>
        </p:nvGraphicFramePr>
        <p:xfrm>
          <a:off x="5620709" y="3003889"/>
          <a:ext cx="4557811" cy="1196637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455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26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Action: forward to cluster head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Metadata: content identifier, topic name, cluster tag, aggregation permitted</a:t>
                      </a: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6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Source: requesting vehicle IP address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2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Destination: content host IP address (could be set to cluster head IP address)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49EC78-F6FF-1B40-80B6-1F3EFA95F695}"/>
              </a:ext>
            </a:extLst>
          </p:cNvPr>
          <p:cNvGraphicFramePr>
            <a:graphicFrameLocks noGrp="1"/>
          </p:cNvGraphicFramePr>
          <p:nvPr/>
        </p:nvGraphicFramePr>
        <p:xfrm>
          <a:off x="5620709" y="4379185"/>
          <a:ext cx="4557811" cy="787080"/>
        </p:xfrm>
        <a:graphic>
          <a:graphicData uri="http://schemas.openxmlformats.org/drawingml/2006/table">
            <a:tbl>
              <a:tblPr firstRow="1" firstCol="1" bandRow="1">
                <a:tableStyleId>{E8B1032C-EA38-4F05-BA0D-38AFFFC7BED3}</a:tableStyleId>
              </a:tblPr>
              <a:tblGrid>
                <a:gridCol w="45578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236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Metadata: content identifiers, aggregation performed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Source: cluster head IP address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36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Destination: content host IP address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58D4D2-A54B-D94D-A8D9-A12E6E5BECD3}"/>
              </a:ext>
            </a:extLst>
          </p:cNvPr>
          <p:cNvGraphicFramePr>
            <a:graphicFrameLocks noGrp="1"/>
          </p:cNvGraphicFramePr>
          <p:nvPr/>
        </p:nvGraphicFramePr>
        <p:xfrm>
          <a:off x="5620709" y="5405097"/>
          <a:ext cx="4557812" cy="1013197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4557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52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Metadata: content identifier, offset in payload for corresponding data.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3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Source: requesting vehicle IP address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279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82880" algn="l"/>
                        </a:tabLst>
                      </a:pPr>
                      <a:r>
                        <a:rPr lang="en-US" sz="1300" spc="-5" dirty="0">
                          <a:effectLst/>
                        </a:rPr>
                        <a:t>Destination: content host IP address (could be set to cluster head IP address)</a:t>
                      </a:r>
                      <a:endParaRPr lang="en-US" sz="1700" spc="-5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63" marR="68563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Line Callout 1 (No Border) 10">
            <a:extLst>
              <a:ext uri="{FF2B5EF4-FFF2-40B4-BE49-F238E27FC236}">
                <a16:creationId xmlns:a16="http://schemas.microsoft.com/office/drawing/2014/main" id="{03EB3C69-39BE-AB49-841F-819C851EE334}"/>
              </a:ext>
            </a:extLst>
          </p:cNvPr>
          <p:cNvSpPr/>
          <p:nvPr/>
        </p:nvSpPr>
        <p:spPr bwMode="auto">
          <a:xfrm>
            <a:off x="10685887" y="3126535"/>
            <a:ext cx="1237484" cy="595373"/>
          </a:xfrm>
          <a:prstGeom prst="callout1">
            <a:avLst>
              <a:gd name="adj1" fmla="val 18750"/>
              <a:gd name="adj2" fmla="val -8333"/>
              <a:gd name="adj3" fmla="val 40628"/>
              <a:gd name="adj4" fmla="val -3977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31" eaLnBrk="0" hangingPunct="0"/>
            <a:r>
              <a:rPr lang="en-US" sz="1200" dirty="0">
                <a:latin typeface="FrutigerNext LT Regular" pitchFamily="34" charset="0"/>
                <a:ea typeface="ＭＳ Ｐゴシック" pitchFamily="34" charset="-128"/>
              </a:rPr>
              <a:t>New IP packet for information request</a:t>
            </a:r>
          </a:p>
        </p:txBody>
      </p:sp>
      <p:sp>
        <p:nvSpPr>
          <p:cNvPr id="12" name="Line Callout 1 (No Border) 11">
            <a:extLst>
              <a:ext uri="{FF2B5EF4-FFF2-40B4-BE49-F238E27FC236}">
                <a16:creationId xmlns:a16="http://schemas.microsoft.com/office/drawing/2014/main" id="{43EE8CEB-460D-6F44-9A73-9D7210020883}"/>
              </a:ext>
            </a:extLst>
          </p:cNvPr>
          <p:cNvSpPr/>
          <p:nvPr/>
        </p:nvSpPr>
        <p:spPr bwMode="auto">
          <a:xfrm>
            <a:off x="10685886" y="4520350"/>
            <a:ext cx="1237485" cy="595373"/>
          </a:xfrm>
          <a:prstGeom prst="callout1">
            <a:avLst>
              <a:gd name="adj1" fmla="val 18750"/>
              <a:gd name="adj2" fmla="val -8333"/>
              <a:gd name="adj3" fmla="val 40628"/>
              <a:gd name="adj4" fmla="val -39776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31" eaLnBrk="0" hangingPunct="0"/>
            <a:r>
              <a:rPr lang="en-US" sz="1200" dirty="0">
                <a:latin typeface="FrutigerNext LT Regular" pitchFamily="34" charset="0"/>
                <a:ea typeface="ＭＳ Ｐゴシック" pitchFamily="34" charset="-128"/>
              </a:rPr>
              <a:t>New IP packet for aggregated requests </a:t>
            </a:r>
          </a:p>
        </p:txBody>
      </p:sp>
      <p:sp>
        <p:nvSpPr>
          <p:cNvPr id="13" name="Line Callout 1 (No Border) 12">
            <a:extLst>
              <a:ext uri="{FF2B5EF4-FFF2-40B4-BE49-F238E27FC236}">
                <a16:creationId xmlns:a16="http://schemas.microsoft.com/office/drawing/2014/main" id="{F662921D-D915-EE40-A6DF-9E571735C6C1}"/>
              </a:ext>
            </a:extLst>
          </p:cNvPr>
          <p:cNvSpPr/>
          <p:nvPr/>
        </p:nvSpPr>
        <p:spPr bwMode="auto">
          <a:xfrm>
            <a:off x="10626785" y="5614007"/>
            <a:ext cx="1352051" cy="595373"/>
          </a:xfrm>
          <a:prstGeom prst="callout1">
            <a:avLst>
              <a:gd name="adj1" fmla="val 18750"/>
              <a:gd name="adj2" fmla="val -8333"/>
              <a:gd name="adj3" fmla="val 45528"/>
              <a:gd name="adj4" fmla="val -30425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877631" eaLnBrk="0" hangingPunct="0"/>
            <a:r>
              <a:rPr lang="en-US" sz="1200" dirty="0">
                <a:latin typeface="FrutigerNext LT Regular" pitchFamily="34" charset="0"/>
                <a:ea typeface="ＭＳ Ｐゴシック" pitchFamily="34" charset="-128"/>
              </a:rPr>
              <a:t>New IP packet for concatenated data </a:t>
            </a:r>
          </a:p>
        </p:txBody>
      </p:sp>
    </p:spTree>
    <p:extLst>
      <p:ext uri="{BB962C8B-B14F-4D97-AF65-F5344CB8AC3E}">
        <p14:creationId xmlns:p14="http://schemas.microsoft.com/office/powerpoint/2010/main" val="2290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D605C-3248-B043-B893-54C6288CD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for Future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A83C-D575-544D-A408-65D57D487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lvl="0"/>
            <a:r>
              <a:rPr lang="en-US" dirty="0"/>
              <a:t>Lijun Dong, Richard Li, Collaborative Computation in the Network for Remote Driving, IEEE SSCI, 2021.</a:t>
            </a:r>
          </a:p>
          <a:p>
            <a:pPr lvl="0"/>
            <a:r>
              <a:rPr lang="en-US" dirty="0"/>
              <a:t>Lijun Dong, Richard Li, “Distributed Knowledge Inference and Reasoning in the Network Based on New IP,” International Symposium on Networks, Computers and Communications (ISNCC), 2021.</a:t>
            </a:r>
          </a:p>
          <a:p>
            <a:pPr lvl="0"/>
            <a:r>
              <a:rPr lang="en-US" dirty="0"/>
              <a:t>Lijun Dong, Lin Han, “New IP Enabled In-Band Signaling for Accurate Latency Guarantee Service,” IEEE WCNC, 2021.</a:t>
            </a:r>
          </a:p>
          <a:p>
            <a:pPr lvl="0"/>
            <a:r>
              <a:rPr lang="en-US" dirty="0"/>
              <a:t>Lijun Dong, Alex Clemm, “High-Precision End-to-End Latency Guarantees Using Packet Wash,” IFIP/IEEE International Symposium on Integrated Network Management (IM), 2021.</a:t>
            </a:r>
          </a:p>
          <a:p>
            <a:pPr lvl="0"/>
            <a:r>
              <a:rPr lang="en-US" dirty="0"/>
              <a:t>Lijun Dong, Richard Li, “Optimal Chunk Caching in Network Coding Based Qualitative Communication,” Journal of Digital Communications and Networks, available online, June 2021.</a:t>
            </a:r>
          </a:p>
          <a:p>
            <a:pPr lvl="0"/>
            <a:r>
              <a:rPr lang="en-US" dirty="0"/>
              <a:t>Richard Li, Uma S. </a:t>
            </a:r>
            <a:r>
              <a:rPr lang="en-US" dirty="0" err="1"/>
              <a:t>Chunduri</a:t>
            </a:r>
            <a:r>
              <a:rPr lang="en-US" dirty="0"/>
              <a:t>, Alexander Clemm and Lijun Dong, “New IP: Enabling the Next Wave of Networking Innovation,” book chapter in “Design Innovation and Network Architecture for the Future Internet”, pp 1-42, DOI:10.4018/978-1-7998-7646-5.ch001, Jan 2021.</a:t>
            </a:r>
          </a:p>
          <a:p>
            <a:pPr lvl="0"/>
            <a:r>
              <a:rPr lang="en-US" dirty="0"/>
              <a:t>Lin Han, Lijun Dong, Richard Li, “A Study of In-Vehicle-Network by New IP,” The Thirteenth International Conference on Evolving Internet, 2021.</a:t>
            </a:r>
          </a:p>
          <a:p>
            <a:pPr lvl="0"/>
            <a:r>
              <a:rPr lang="en-US" dirty="0"/>
              <a:t>Lijun Dong, Kiran Makhijani, Richard Li, “Qualitative Communication Via Network Coding and New IP,” IEEE HPSR 2020.</a:t>
            </a:r>
          </a:p>
          <a:p>
            <a:pPr lvl="0"/>
            <a:r>
              <a:rPr lang="en-US" dirty="0"/>
              <a:t>Lijun Dong, Richard Li, “Scheduling of Complex Computation Offloading Tasks in Mobile Edge Cloud Network with New IP Framework,” IEEE World Forum on Internet of Things 2020.</a:t>
            </a:r>
          </a:p>
          <a:p>
            <a:pPr lvl="0"/>
            <a:r>
              <a:rPr lang="en-US" dirty="0"/>
              <a:t>Lijun Dong, Richard Li, “Packet Level In-Time Guarantee: Algorithm and Theorems,” IEEE </a:t>
            </a:r>
            <a:r>
              <a:rPr lang="en-US" dirty="0" err="1"/>
              <a:t>Globecom</a:t>
            </a:r>
            <a:r>
              <a:rPr lang="en-US" dirty="0"/>
              <a:t> 2020.</a:t>
            </a:r>
          </a:p>
          <a:p>
            <a:r>
              <a:rPr lang="en-US" dirty="0"/>
              <a:t>Lijun Dong, Richard Li, “Enhance Knowledge Inference and Reasoning by New IP,” IEEE </a:t>
            </a:r>
            <a:r>
              <a:rPr lang="en-US" dirty="0" err="1"/>
              <a:t>iThings</a:t>
            </a:r>
            <a:r>
              <a:rPr lang="en-US" dirty="0"/>
              <a:t> 2020.</a:t>
            </a:r>
          </a:p>
          <a:p>
            <a:r>
              <a:rPr lang="en-US" dirty="0"/>
              <a:t>Lijun Dong, Richard Li, “Semantics and Deviation Aware Content Request,” IEEE ISCC 2019.</a:t>
            </a:r>
          </a:p>
          <a:p>
            <a:pPr lvl="0"/>
            <a:r>
              <a:rPr lang="en-US" dirty="0"/>
              <a:t>Lijun Dong, Richard Li, “Information Exchange Oriented Clustering for Collaborative Vehicular System,” IEEE WOCC 2018</a:t>
            </a:r>
          </a:p>
          <a:p>
            <a:pPr lvl="0"/>
            <a:endParaRPr lang="en-US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23C14-F500-024F-B7F3-C591E7FB7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B317F8-CF0E-7044-B3D4-9D7189D6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579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9BAB3-E919-114F-845B-C65126E5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150" y="4699591"/>
            <a:ext cx="11360700" cy="1177091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1DE01-7A6D-7145-BAF2-907D2ED2A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00" y="1137109"/>
            <a:ext cx="6937600" cy="29676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Please contact presenters for questions, feedback, and comments</a:t>
            </a:r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400" dirty="0"/>
              <a:t>Mohit P. </a:t>
            </a:r>
            <a:r>
              <a:rPr lang="en-US" sz="1400" dirty="0" err="1"/>
              <a:t>Tahiliani</a:t>
            </a:r>
            <a:r>
              <a:rPr lang="en-US" sz="1400" dirty="0"/>
              <a:t> </a:t>
            </a:r>
            <a:r>
              <a:rPr lang="en-US" sz="1400" dirty="0">
                <a:hlinkClick r:id="rId2"/>
              </a:rPr>
              <a:t>tahiliani@nitk.edu.in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Lijun Dong </a:t>
            </a:r>
            <a:r>
              <a:rPr lang="en-US" sz="1400" dirty="0">
                <a:hlinkClick r:id="rId3"/>
              </a:rPr>
              <a:t>lijun.dong@futurewei.com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Bhaskar Kataria </a:t>
            </a:r>
            <a:r>
              <a:rPr lang="en-US" sz="1400" dirty="0">
                <a:hlinkClick r:id="rId4"/>
              </a:rPr>
              <a:t>bhaskar.181co213@nitk.edu.in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Deepta</a:t>
            </a:r>
            <a:r>
              <a:rPr lang="en-US" sz="1400" dirty="0"/>
              <a:t> </a:t>
            </a:r>
            <a:r>
              <a:rPr lang="en-US" sz="1400" dirty="0" err="1"/>
              <a:t>Devkota</a:t>
            </a:r>
            <a:r>
              <a:rPr lang="en-US" sz="1400" dirty="0"/>
              <a:t> </a:t>
            </a:r>
            <a:r>
              <a:rPr lang="en-US" sz="1400" u="sng" dirty="0">
                <a:hlinkClick r:id="rId5" tooltip="mailto:deeptadevkota.191cs117@nitk.edu.in"/>
              </a:rPr>
              <a:t>deeptadevkota.191cs117@nitk.edu.in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Shashank D </a:t>
            </a:r>
            <a:r>
              <a:rPr lang="en-US" sz="1400" u="sng" dirty="0">
                <a:hlinkClick r:id="rId6" tooltip="mailto:shashankd.181co248@nitk.edu.in"/>
              </a:rPr>
              <a:t>shashankd.181co248@nitk.edu.in</a:t>
            </a:r>
            <a:endParaRPr lang="en-US" sz="1400" u="sng" dirty="0"/>
          </a:p>
          <a:p>
            <a:pPr marL="0" indent="0">
              <a:buNone/>
            </a:pPr>
            <a:r>
              <a:rPr lang="en-US" sz="1400" dirty="0"/>
              <a:t>Kiran M </a:t>
            </a:r>
            <a:r>
              <a:rPr lang="en-US" sz="1400" dirty="0">
                <a:hlinkClick r:id="rId7"/>
              </a:rPr>
              <a:t>kiranm@futurewei.com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Acknowledgements: @</a:t>
            </a:r>
            <a:r>
              <a:rPr lang="en-US" sz="1400" dirty="0" err="1"/>
              <a:t>ameyanrd</a:t>
            </a:r>
            <a:r>
              <a:rPr lang="en-US" sz="1400" dirty="0"/>
              <a:t>,  @</a:t>
            </a:r>
            <a:r>
              <a:rPr lang="en-US" sz="1400" dirty="0" err="1"/>
              <a:t>rohit-mp</a:t>
            </a:r>
            <a:r>
              <a:rPr lang="en-US" sz="1400" dirty="0"/>
              <a:t>, @</a:t>
            </a:r>
            <a:r>
              <a:rPr lang="en-US" sz="1400" dirty="0" err="1"/>
              <a:t>lesliemonis</a:t>
            </a:r>
            <a:endParaRPr lang="en-US" sz="1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28587A-3D5E-4543-909D-734F313D79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89479-EF90-4664-925D-E8F2119B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New IP?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95F78-B7FC-4DA6-9B6A-B40D17C6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1BFAE5-D1EA-4FF8-8F28-93A388E0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FB4A3-8965-4CA0-AE42-DC8BC4C1A7CB}"/>
              </a:ext>
            </a:extLst>
          </p:cNvPr>
          <p:cNvSpPr/>
          <p:nvPr/>
        </p:nvSpPr>
        <p:spPr>
          <a:xfrm>
            <a:off x="674025" y="1631618"/>
            <a:ext cx="4114800" cy="807816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dirty="0"/>
              <a:t>An abstraction of Network Technologies across different dimensions to enable next-gen application scenarios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1C6F6D-0FB4-4710-AF16-9C6D5B72916D}"/>
              </a:ext>
            </a:extLst>
          </p:cNvPr>
          <p:cNvSpPr/>
          <p:nvPr/>
        </p:nvSpPr>
        <p:spPr>
          <a:xfrm>
            <a:off x="5889035" y="3453403"/>
            <a:ext cx="5507212" cy="907256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/>
              <a:t>Promotes Holistic approach vs Siloed approach: past few decades network innovation are driven by specific requirement within the constraints of current network architecture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BF224C-79E6-5B4E-BEC9-BA74D777F621}"/>
              </a:ext>
            </a:extLst>
          </p:cNvPr>
          <p:cNvGrpSpPr/>
          <p:nvPr/>
        </p:nvGrpSpPr>
        <p:grpSpPr>
          <a:xfrm>
            <a:off x="5172622" y="1690688"/>
            <a:ext cx="6020700" cy="1738312"/>
            <a:chOff x="5172622" y="1690688"/>
            <a:chExt cx="6020700" cy="17383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E4EB69-D453-44A4-A64A-8DFF1351CC4A}"/>
                </a:ext>
              </a:extLst>
            </p:cNvPr>
            <p:cNvSpPr/>
            <p:nvPr/>
          </p:nvSpPr>
          <p:spPr>
            <a:xfrm>
              <a:off x="5172622" y="1805893"/>
              <a:ext cx="1412769" cy="43336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Evolutionary Architecture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F38DE1-6EC1-4DA7-9DEA-770440F5B3E2}"/>
                </a:ext>
              </a:extLst>
            </p:cNvPr>
            <p:cNvSpPr/>
            <p:nvPr/>
          </p:nvSpPr>
          <p:spPr>
            <a:xfrm>
              <a:off x="6693453" y="1805893"/>
              <a:ext cx="1412769" cy="43336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Self-X Networks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2300C8-CB6F-4E9B-BD1F-D26CAB895A66}"/>
                </a:ext>
              </a:extLst>
            </p:cNvPr>
            <p:cNvSpPr/>
            <p:nvPr/>
          </p:nvSpPr>
          <p:spPr>
            <a:xfrm>
              <a:off x="9672490" y="1818844"/>
              <a:ext cx="1412769" cy="43336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High Precision Services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B877F9-6A12-4E78-A1D5-33764B3E7222}"/>
                </a:ext>
              </a:extLst>
            </p:cNvPr>
            <p:cNvSpPr/>
            <p:nvPr/>
          </p:nvSpPr>
          <p:spPr>
            <a:xfrm>
              <a:off x="5227713" y="2354463"/>
              <a:ext cx="1244282" cy="43336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Flexible, Backward Compatible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458B816-3025-4BD2-9D87-8E1529683033}"/>
                </a:ext>
              </a:extLst>
            </p:cNvPr>
            <p:cNvSpPr/>
            <p:nvPr/>
          </p:nvSpPr>
          <p:spPr>
            <a:xfrm>
              <a:off x="8147378" y="1805893"/>
              <a:ext cx="1412769" cy="43336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Trustworthiness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84EC8B9-F936-4D69-A0D4-1109C33C0CD4}"/>
                </a:ext>
              </a:extLst>
            </p:cNvPr>
            <p:cNvSpPr/>
            <p:nvPr/>
          </p:nvSpPr>
          <p:spPr>
            <a:xfrm>
              <a:off x="6808475" y="2334519"/>
              <a:ext cx="1182725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AI/ML Technologies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0F0818-6329-4FC3-9DD3-D99840565F25}"/>
                </a:ext>
              </a:extLst>
            </p:cNvPr>
            <p:cNvSpPr/>
            <p:nvPr/>
          </p:nvSpPr>
          <p:spPr>
            <a:xfrm>
              <a:off x="6808475" y="2818481"/>
              <a:ext cx="1182725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Automation in </a:t>
              </a:r>
              <a:r>
                <a:rPr lang="en-US" sz="1100" dirty="0" err="1"/>
                <a:t>Mgmt</a:t>
              </a:r>
              <a:r>
                <a:rPr lang="en-US" sz="1100" dirty="0"/>
                <a:t> Plane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019036-128C-4AA5-B680-9D50AF98D984}"/>
                </a:ext>
              </a:extLst>
            </p:cNvPr>
            <p:cNvSpPr/>
            <p:nvPr/>
          </p:nvSpPr>
          <p:spPr>
            <a:xfrm>
              <a:off x="8231621" y="2348024"/>
              <a:ext cx="1244282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Secure routing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5B23AA-3464-40B3-8B9D-8AAD897CB9C2}"/>
                </a:ext>
              </a:extLst>
            </p:cNvPr>
            <p:cNvSpPr/>
            <p:nvPr/>
          </p:nvSpPr>
          <p:spPr>
            <a:xfrm>
              <a:off x="8246236" y="2854699"/>
              <a:ext cx="1215053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Customization in Control Plane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9A91965-CDBC-41A0-8AAC-5BD2E6413925}"/>
                </a:ext>
              </a:extLst>
            </p:cNvPr>
            <p:cNvSpPr/>
            <p:nvPr/>
          </p:nvSpPr>
          <p:spPr>
            <a:xfrm>
              <a:off x="9729188" y="2395045"/>
              <a:ext cx="1299373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New low level service primitives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80BB03-7B75-4EA3-9336-94120F13FD4E}"/>
                </a:ext>
              </a:extLst>
            </p:cNvPr>
            <p:cNvSpPr/>
            <p:nvPr/>
          </p:nvSpPr>
          <p:spPr>
            <a:xfrm>
              <a:off x="9715034" y="2868565"/>
              <a:ext cx="1327680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Customization in Data Plane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828BE0E-A571-4E23-A1B4-C2FD16B4FE36}"/>
                </a:ext>
              </a:extLst>
            </p:cNvPr>
            <p:cNvSpPr/>
            <p:nvPr/>
          </p:nvSpPr>
          <p:spPr>
            <a:xfrm>
              <a:off x="5227713" y="2860032"/>
              <a:ext cx="1244282" cy="36512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large-scale network domains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D778DC-95B7-4F82-ADE0-94DDB4A3A93F}"/>
                </a:ext>
              </a:extLst>
            </p:cNvPr>
            <p:cNvSpPr/>
            <p:nvPr/>
          </p:nvSpPr>
          <p:spPr>
            <a:xfrm>
              <a:off x="9601304" y="1690688"/>
              <a:ext cx="1592018" cy="173831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A74A91C-8CD8-4AC7-A07C-4F70C07A7A1E}"/>
              </a:ext>
            </a:extLst>
          </p:cNvPr>
          <p:cNvSpPr/>
          <p:nvPr/>
        </p:nvSpPr>
        <p:spPr>
          <a:xfrm>
            <a:off x="627049" y="5336906"/>
            <a:ext cx="5635990" cy="907256"/>
          </a:xfrm>
          <a:prstGeom prst="rect">
            <a:avLst/>
          </a:prstGeom>
          <a:noFill/>
          <a:ln w="63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1600" dirty="0"/>
              <a:t>An early stage of concept to support newer applications in evolutionary, flexible and programmable manner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9919B9-BB45-DE4D-B6A3-24FF7AC15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243" y="3219824"/>
            <a:ext cx="4616548" cy="1871884"/>
          </a:xfrm>
          <a:prstGeom prst="rect">
            <a:avLst/>
          </a:prstGeom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C0CEDC04-7501-934C-B4F6-5E183379E989}"/>
              </a:ext>
            </a:extLst>
          </p:cNvPr>
          <p:cNvGrpSpPr/>
          <p:nvPr/>
        </p:nvGrpSpPr>
        <p:grpSpPr>
          <a:xfrm>
            <a:off x="7922235" y="4754563"/>
            <a:ext cx="3358138" cy="1422462"/>
            <a:chOff x="8610600" y="3733274"/>
            <a:chExt cx="3358138" cy="142246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818BBB3-1C43-0A42-B663-4DEDAF8B01F1}"/>
                </a:ext>
              </a:extLst>
            </p:cNvPr>
            <p:cNvGrpSpPr/>
            <p:nvPr/>
          </p:nvGrpSpPr>
          <p:grpSpPr>
            <a:xfrm>
              <a:off x="8936427" y="3733274"/>
              <a:ext cx="2681591" cy="359995"/>
              <a:chOff x="1853712" y="1380099"/>
              <a:chExt cx="8475136" cy="460856"/>
            </a:xfrm>
            <a:solidFill>
              <a:schemeClr val="bg2">
                <a:lumMod val="90000"/>
              </a:schemeClr>
            </a:solidFill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CD6C072-2BD4-0F48-AB84-8184F7E0E72B}"/>
                  </a:ext>
                </a:extLst>
              </p:cNvPr>
              <p:cNvSpPr/>
              <p:nvPr/>
            </p:nvSpPr>
            <p:spPr bwMode="auto">
              <a:xfrm>
                <a:off x="1853712" y="1380100"/>
                <a:ext cx="2692400" cy="460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</a:pP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dale Mono" panose="020B0509000000000004" pitchFamily="49" charset="0"/>
                    <a:ea typeface="宋体" panose="02010600030101010101" pitchFamily="2" charset="-122"/>
                  </a:rPr>
                  <a:t>HPC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F5584BB-7A85-2349-8FF4-12B0A22CE4D3}"/>
                  </a:ext>
                </a:extLst>
              </p:cNvPr>
              <p:cNvSpPr/>
              <p:nvPr/>
            </p:nvSpPr>
            <p:spPr bwMode="auto">
              <a:xfrm>
                <a:off x="4745080" y="1380099"/>
                <a:ext cx="2692400" cy="460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</a:pP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dale Mono" panose="020B0509000000000004" pitchFamily="49" charset="0"/>
                    <a:ea typeface="宋体" panose="02010600030101010101" pitchFamily="2" charset="-122"/>
                  </a:rPr>
                  <a:t>QC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15BD1B8-20B1-7B4B-BB47-C56456BF2DB3}"/>
                  </a:ext>
                </a:extLst>
              </p:cNvPr>
              <p:cNvSpPr/>
              <p:nvPr/>
            </p:nvSpPr>
            <p:spPr bwMode="auto">
              <a:xfrm>
                <a:off x="7636448" y="1380100"/>
                <a:ext cx="2692400" cy="4608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</a:pP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dale Mono" panose="020B0509000000000004" pitchFamily="49" charset="0"/>
                    <a:ea typeface="宋体" panose="02010600030101010101" pitchFamily="2" charset="-122"/>
                  </a:rPr>
                  <a:t>FAS Sockets</a:t>
                </a:r>
              </a:p>
            </p:txBody>
          </p: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4A61D82-30D1-D94F-95B9-E5F60A4DF110}"/>
                </a:ext>
              </a:extLst>
            </p:cNvPr>
            <p:cNvSpPr/>
            <p:nvPr/>
          </p:nvSpPr>
          <p:spPr bwMode="auto">
            <a:xfrm>
              <a:off x="8610600" y="4134494"/>
              <a:ext cx="287057" cy="10212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dale Mono" panose="020B0509000000000004" pitchFamily="49" charset="0"/>
                  <a:ea typeface="宋体" panose="02010600030101010101" pitchFamily="2" charset="-122"/>
                </a:rPr>
                <a:t>Automation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3B62749-CEAF-F347-8758-6511AF908974}"/>
                </a:ext>
              </a:extLst>
            </p:cNvPr>
            <p:cNvSpPr/>
            <p:nvPr/>
          </p:nvSpPr>
          <p:spPr bwMode="auto">
            <a:xfrm>
              <a:off x="8936427" y="4134495"/>
              <a:ext cx="2681591" cy="316862"/>
            </a:xfrm>
            <a:prstGeom prst="rect">
              <a:avLst/>
            </a:prstGeom>
            <a:noFill/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dale Mono" panose="020B0509000000000004" pitchFamily="49" charset="0"/>
                  <a:ea typeface="宋体" panose="02010600030101010101" pitchFamily="2" charset="-122"/>
                </a:rPr>
                <a:t>Transport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940FA26-F7CA-ED47-8D0E-F3E601052699}"/>
                </a:ext>
              </a:extLst>
            </p:cNvPr>
            <p:cNvSpPr/>
            <p:nvPr/>
          </p:nvSpPr>
          <p:spPr bwMode="auto">
            <a:xfrm>
              <a:off x="11681681" y="4134494"/>
              <a:ext cx="287057" cy="1021241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dale Mono" panose="020B0509000000000004" pitchFamily="49" charset="0"/>
                  <a:ea typeface="宋体" panose="02010600030101010101" pitchFamily="2" charset="-122"/>
                </a:rPr>
                <a:t>Security &amp; Trust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92E34E-446A-5643-82EE-AA3B7758B1B9}"/>
                </a:ext>
              </a:extLst>
            </p:cNvPr>
            <p:cNvSpPr/>
            <p:nvPr/>
          </p:nvSpPr>
          <p:spPr bwMode="auto">
            <a:xfrm>
              <a:off x="8941147" y="4492583"/>
              <a:ext cx="2681591" cy="3215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dale Mono" panose="020B0509000000000004" pitchFamily="49" charset="0"/>
                  <a:ea typeface="宋体" panose="02010600030101010101" pitchFamily="2" charset="-122"/>
                </a:rPr>
                <a:t>New IP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1CBACEB-0008-0E4D-A920-8066A3E0331F}"/>
                </a:ext>
              </a:extLst>
            </p:cNvPr>
            <p:cNvSpPr/>
            <p:nvPr/>
          </p:nvSpPr>
          <p:spPr bwMode="auto">
            <a:xfrm>
              <a:off x="8941147" y="4910201"/>
              <a:ext cx="2681591" cy="245535"/>
            </a:xfrm>
            <a:prstGeom prst="rect">
              <a:avLst/>
            </a:prstGeom>
            <a:noFill/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</a:pPr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dale Mono" panose="020B0509000000000004" pitchFamily="49" charset="0"/>
                  <a:ea typeface="宋体" panose="02010600030101010101" pitchFamily="2" charset="-122"/>
                </a:rPr>
                <a:t>Layer 2/Data link</a:t>
              </a:r>
            </a:p>
          </p:txBody>
        </p:sp>
      </p:grpSp>
      <p:sp>
        <p:nvSpPr>
          <p:cNvPr id="65" name="Right Arrow 64">
            <a:extLst>
              <a:ext uri="{FF2B5EF4-FFF2-40B4-BE49-F238E27FC236}">
                <a16:creationId xmlns:a16="http://schemas.microsoft.com/office/drawing/2014/main" id="{FE5054BC-9C8F-5A47-A4EE-C909C64FC07F}"/>
              </a:ext>
            </a:extLst>
          </p:cNvPr>
          <p:cNvSpPr/>
          <p:nvPr/>
        </p:nvSpPr>
        <p:spPr>
          <a:xfrm>
            <a:off x="4186518" y="2517081"/>
            <a:ext cx="510988" cy="243089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1A5DD473-5EF9-A14E-A61E-AA64261BD22E}"/>
              </a:ext>
            </a:extLst>
          </p:cNvPr>
          <p:cNvSpPr/>
          <p:nvPr/>
        </p:nvSpPr>
        <p:spPr>
          <a:xfrm>
            <a:off x="6437959" y="5531162"/>
            <a:ext cx="706912" cy="243089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BE5BF834-C01B-4A45-9139-B89072A7171B}"/>
              </a:ext>
            </a:extLst>
          </p:cNvPr>
          <p:cNvSpPr/>
          <p:nvPr/>
        </p:nvSpPr>
        <p:spPr>
          <a:xfrm flipH="1">
            <a:off x="5172622" y="3935735"/>
            <a:ext cx="627516" cy="243089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9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New Network Service Primitives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4B14F-35CE-45FC-A4A1-7EE13E062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Best Effort</a:t>
            </a:r>
          </a:p>
          <a:p>
            <a:pPr lvl="1"/>
            <a:r>
              <a:rPr lang="en-US" sz="1800" dirty="0"/>
              <a:t>Forward a traffic flow from a network node</a:t>
            </a:r>
          </a:p>
          <a:p>
            <a:r>
              <a:rPr lang="en-US" sz="2000" dirty="0"/>
              <a:t>Differentiated services</a:t>
            </a:r>
          </a:p>
          <a:p>
            <a:pPr lvl="1"/>
            <a:r>
              <a:rPr lang="en-US" sz="1800" dirty="0"/>
              <a:t>Ingress - Enable classification, Police and mark traffic</a:t>
            </a:r>
          </a:p>
          <a:p>
            <a:pPr lvl="1"/>
            <a:r>
              <a:rPr lang="en-US" sz="1800" dirty="0"/>
              <a:t>Core – Queuing Dropping, Per-hop behavior (PHB) for minimum rate assurance, egress shaping and aggregate traffic</a:t>
            </a:r>
          </a:p>
          <a:p>
            <a:r>
              <a:rPr lang="en-US" sz="2000" dirty="0"/>
              <a:t>Traffic Engineering </a:t>
            </a:r>
          </a:p>
          <a:p>
            <a:pPr lvl="1"/>
            <a:r>
              <a:rPr lang="en-US" sz="1800" dirty="0"/>
              <a:t>path selection based on constraints on bandwidth</a:t>
            </a:r>
          </a:p>
          <a:p>
            <a:r>
              <a:rPr lang="en-US" sz="2000" dirty="0"/>
              <a:t>Limitations when dealing with newer applications</a:t>
            </a:r>
          </a:p>
          <a:p>
            <a:pPr marL="742950" lvl="1" indent="-285750" defTabSz="877625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ct val="125000"/>
              <a:buFont typeface="Zapf Dingbats"/>
              <a:buChar char="✕"/>
            </a:pPr>
            <a:r>
              <a:rPr lang="en-US" sz="1800" dirty="0"/>
              <a:t>Fails to provide throughput guarantees</a:t>
            </a:r>
          </a:p>
          <a:p>
            <a:pPr marL="742950" lvl="1" indent="-285750" defTabSz="877625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ct val="125000"/>
              <a:buFont typeface="Zapf Dingbats"/>
              <a:buChar char="✕"/>
            </a:pPr>
            <a:r>
              <a:rPr lang="en-US" sz="1800" dirty="0"/>
              <a:t>Fails to provide guarantees of maximum latency (</a:t>
            </a:r>
            <a:r>
              <a:rPr lang="en-US" altLang="zh-CN" sz="1800" dirty="0"/>
              <a:t>i</a:t>
            </a:r>
            <a:r>
              <a:rPr lang="en-US" sz="1800" dirty="0"/>
              <a:t>n-time)</a:t>
            </a:r>
          </a:p>
          <a:p>
            <a:pPr marL="742950" lvl="1" indent="-285750" defTabSz="877625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/>
              </a:buClr>
              <a:buSzPct val="125000"/>
              <a:buFont typeface="Zapf Dingbats"/>
              <a:buChar char="✕"/>
            </a:pPr>
            <a:r>
              <a:rPr lang="en-US" sz="1800" dirty="0"/>
              <a:t>Fails to provide guarantees of precise latency (on-time)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81E9C5-3168-E94F-80AF-2726D739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ICIN Tutorial #3: New IP Sandbox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625E6-F2E8-0C4F-9952-A033A4EA0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142334-ADF5-47EE-8AA9-34E6E22909D6}"/>
              </a:ext>
            </a:extLst>
          </p:cNvPr>
          <p:cNvSpPr/>
          <p:nvPr/>
        </p:nvSpPr>
        <p:spPr>
          <a:xfrm>
            <a:off x="7786915" y="4648353"/>
            <a:ext cx="3753593" cy="119340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050" b="1" i="0" u="none" strike="noStrike" dirty="0">
                <a:solidFill>
                  <a:srgbClr val="444444"/>
                </a:solidFill>
                <a:effectLst/>
              </a:rPr>
              <a:t>Technical </a:t>
            </a:r>
            <a:r>
              <a:rPr lang="en-US" sz="1050" b="1" i="0" u="none" strike="noStrike" dirty="0" err="1">
                <a:solidFill>
                  <a:srgbClr val="444444"/>
                </a:solidFill>
                <a:effectLst/>
              </a:rPr>
              <a:t>Specification</a:t>
            </a:r>
            <a:r>
              <a:rPr lang="en-US" sz="1050" b="0" i="0" dirty="0" err="1">
                <a:solidFill>
                  <a:srgbClr val="444444"/>
                </a:solidFill>
                <a:effectLst/>
              </a:rPr>
              <a:t>:“</a:t>
            </a:r>
            <a:r>
              <a:rPr lang="en-US" sz="1050" b="0" i="0" u="none" strike="noStrike" dirty="0" err="1">
                <a:solidFill>
                  <a:srgbClr val="3789BD"/>
                </a:solidFill>
                <a:effectLst/>
                <a:hlinkClick r:id="rId3"/>
              </a:rPr>
              <a:t>New</a:t>
            </a:r>
            <a:r>
              <a:rPr lang="en-US" sz="1050" b="0" i="0" u="none" strike="noStrike" dirty="0">
                <a:solidFill>
                  <a:srgbClr val="3789BD"/>
                </a:solidFill>
                <a:effectLst/>
                <a:hlinkClick r:id="rId3"/>
              </a:rPr>
              <a:t> Services and Capabilities for Network 2030: Description, Techni​​</a:t>
            </a:r>
            <a:r>
              <a:rPr lang="en-US" sz="1050" b="0" i="0" u="none" strike="noStrike" dirty="0" err="1">
                <a:solidFill>
                  <a:srgbClr val="3789BD"/>
                </a:solidFill>
                <a:effectLst/>
                <a:hlinkClick r:id="rId3"/>
              </a:rPr>
              <a:t>cal</a:t>
            </a:r>
            <a:r>
              <a:rPr lang="en-US" sz="1050" b="0" i="0" u="none" strike="noStrike" dirty="0">
                <a:solidFill>
                  <a:srgbClr val="3789BD"/>
                </a:solidFill>
                <a:effectLst/>
                <a:hlinkClick r:id="rId3"/>
              </a:rPr>
              <a:t> Gap and Performance Target Analysis</a:t>
            </a:r>
            <a:r>
              <a:rPr lang="en-US" sz="1050" b="0" i="0" dirty="0">
                <a:solidFill>
                  <a:srgbClr val="444444"/>
                </a:solidFill>
                <a:effectLst/>
              </a:rPr>
              <a:t>​”  (October 2019) ​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050" b="1" i="0" dirty="0">
                <a:solidFill>
                  <a:srgbClr val="444444"/>
                </a:solidFill>
                <a:effectLst/>
              </a:rPr>
              <a:t>Technical Report: </a:t>
            </a:r>
            <a:r>
              <a:rPr lang="en-US" sz="1050" b="0" i="0" dirty="0">
                <a:solidFill>
                  <a:srgbClr val="444444"/>
                </a:solidFill>
                <a:effectLst/>
              </a:rPr>
              <a:t>"</a:t>
            </a:r>
            <a:r>
              <a:rPr lang="en-US" sz="1050" b="0" i="0" u="none" strike="noStrike" dirty="0">
                <a:solidFill>
                  <a:srgbClr val="3789BD"/>
                </a:solidFill>
                <a:effectLst/>
                <a:hlinkClick r:id="rId4"/>
              </a:rPr>
              <a:t>Network 2030 - Gap Analysis of Network 2030 New Services, Capabilities and Use cases</a:t>
            </a:r>
            <a:r>
              <a:rPr lang="en-US" sz="1050" b="0" i="0" dirty="0">
                <a:solidFill>
                  <a:srgbClr val="444444"/>
                </a:solidFill>
                <a:effectLst/>
              </a:rPr>
              <a:t>" (June 2020)</a:t>
            </a:r>
          </a:p>
        </p:txBody>
      </p:sp>
    </p:spTree>
    <p:extLst>
      <p:ext uri="{BB962C8B-B14F-4D97-AF65-F5344CB8AC3E}">
        <p14:creationId xmlns:p14="http://schemas.microsoft.com/office/powerpoint/2010/main" val="34098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C6C35-2ECD-A040-A91B-F91FD70F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Structured Headers lead to overheads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F1D2DE-A15A-0149-A9A6-406901D6C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ICIN Tutorial #3: New IP Sandbox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7AAC6-3783-9E4D-BAA5-9A3909BE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E1560-7126-406C-A531-3A398E8D0EEA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8F61E-7619-FC40-A33E-52FADB1FB1D1}"/>
              </a:ext>
            </a:extLst>
          </p:cNvPr>
          <p:cNvSpPr/>
          <p:nvPr/>
        </p:nvSpPr>
        <p:spPr>
          <a:xfrm>
            <a:off x="845024" y="1843412"/>
            <a:ext cx="1694254" cy="44370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Routing/  Address Headers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614E1-3FB2-D043-9968-5646CF2AD411}"/>
              </a:ext>
            </a:extLst>
          </p:cNvPr>
          <p:cNvSpPr/>
          <p:nvPr/>
        </p:nvSpPr>
        <p:spPr>
          <a:xfrm>
            <a:off x="850120" y="2291079"/>
            <a:ext cx="1694254" cy="44370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Noto Mono for Powerline" panose="020B0609030804020204" pitchFamily="49" charset="0"/>
              <a:ea typeface="Noto Mono for Powerline" panose="020B0609030804020204" pitchFamily="49" charset="0"/>
              <a:cs typeface="Noto Mono for Powerline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0E7B8-6090-A447-B8D3-E8B37CC914E9}"/>
              </a:ext>
            </a:extLst>
          </p:cNvPr>
          <p:cNvSpPr/>
          <p:nvPr/>
        </p:nvSpPr>
        <p:spPr>
          <a:xfrm>
            <a:off x="850899" y="2751773"/>
            <a:ext cx="1694254" cy="331147"/>
          </a:xfrm>
          <a:prstGeom prst="rect">
            <a:avLst/>
          </a:prstGeom>
          <a:pattFill prst="wdDnDiag">
            <a:fgClr>
              <a:schemeClr val="dk1">
                <a:tint val="20000"/>
              </a:schemeClr>
            </a:fgClr>
            <a:bgClr>
              <a:schemeClr val="bg1"/>
            </a:bgClr>
          </a:patt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payload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EA82F-836C-8142-890E-0A42929C1293}"/>
              </a:ext>
            </a:extLst>
          </p:cNvPr>
          <p:cNvSpPr/>
          <p:nvPr/>
        </p:nvSpPr>
        <p:spPr>
          <a:xfrm>
            <a:off x="963945" y="2355505"/>
            <a:ext cx="1456411" cy="33114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Noto Mono for Powerline" panose="020B0609030804020204" pitchFamily="49" charset="0"/>
                <a:ea typeface="Noto Mono for Powerline" panose="020B0609030804020204" pitchFamily="49" charset="0"/>
                <a:cs typeface="Noto Mono for Powerline" panose="020B0609030804020204" pitchFamily="49" charset="0"/>
              </a:rPr>
              <a:t>Service/ Capabilities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F64920-FC76-804D-B21F-60F8AC07F9B3}"/>
              </a:ext>
            </a:extLst>
          </p:cNvPr>
          <p:cNvSpPr/>
          <p:nvPr/>
        </p:nvSpPr>
        <p:spPr>
          <a:xfrm>
            <a:off x="3301110" y="1675427"/>
            <a:ext cx="992331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Tunnel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9C1F9D-DCC2-704E-B1C5-5BCB3BE469C9}"/>
              </a:ext>
            </a:extLst>
          </p:cNvPr>
          <p:cNvSpPr/>
          <p:nvPr/>
        </p:nvSpPr>
        <p:spPr>
          <a:xfrm>
            <a:off x="3301110" y="2077107"/>
            <a:ext cx="992331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Tunnel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764722-3FF5-5946-B6AE-E0A42F4CEF87}"/>
              </a:ext>
            </a:extLst>
          </p:cNvPr>
          <p:cNvSpPr/>
          <p:nvPr/>
        </p:nvSpPr>
        <p:spPr>
          <a:xfrm>
            <a:off x="3319895" y="2550195"/>
            <a:ext cx="973546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S-Label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8A28FC-7D28-ED40-948E-9C8CBBD0A9C7}"/>
              </a:ext>
            </a:extLst>
          </p:cNvPr>
          <p:cNvSpPr/>
          <p:nvPr/>
        </p:nvSpPr>
        <p:spPr>
          <a:xfrm>
            <a:off x="3301110" y="2951875"/>
            <a:ext cx="992331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C-Label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48DFDD-4742-6A40-ADDF-78EE4163C720}"/>
              </a:ext>
            </a:extLst>
          </p:cNvPr>
          <p:cNvSpPr/>
          <p:nvPr/>
        </p:nvSpPr>
        <p:spPr>
          <a:xfrm>
            <a:off x="3301109" y="3368938"/>
            <a:ext cx="992331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Integrated services</a:t>
            </a:r>
          </a:p>
        </p:txBody>
      </p:sp>
      <p:cxnSp>
        <p:nvCxnSpPr>
          <p:cNvPr id="15" name="Connector: Elbow 10">
            <a:extLst>
              <a:ext uri="{FF2B5EF4-FFF2-40B4-BE49-F238E27FC236}">
                <a16:creationId xmlns:a16="http://schemas.microsoft.com/office/drawing/2014/main" id="{9C9BA7D4-55B0-9B45-AE9C-AE0F3ED4C4DD}"/>
              </a:ext>
            </a:extLst>
          </p:cNvPr>
          <p:cNvCxnSpPr>
            <a:stCxn id="6" idx="3"/>
            <a:endCxn id="10" idx="1"/>
          </p:cNvCxnSpPr>
          <p:nvPr/>
        </p:nvCxnSpPr>
        <p:spPr>
          <a:xfrm flipV="1">
            <a:off x="2539278" y="1848740"/>
            <a:ext cx="761832" cy="216524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8">
            <a:extLst>
              <a:ext uri="{FF2B5EF4-FFF2-40B4-BE49-F238E27FC236}">
                <a16:creationId xmlns:a16="http://schemas.microsoft.com/office/drawing/2014/main" id="{46E6B155-AFB1-0847-A668-22879571F9A8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2539278" y="2065264"/>
            <a:ext cx="761832" cy="185156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E478F23-F302-DE48-A0C7-2840B188F9A9}"/>
              </a:ext>
            </a:extLst>
          </p:cNvPr>
          <p:cNvSpPr/>
          <p:nvPr/>
        </p:nvSpPr>
        <p:spPr>
          <a:xfrm>
            <a:off x="3301108" y="3780768"/>
            <a:ext cx="992331" cy="34662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telemetry</a:t>
            </a:r>
          </a:p>
        </p:txBody>
      </p:sp>
      <p:cxnSp>
        <p:nvCxnSpPr>
          <p:cNvPr id="18" name="Connector: Elbow 33">
            <a:extLst>
              <a:ext uri="{FF2B5EF4-FFF2-40B4-BE49-F238E27FC236}">
                <a16:creationId xmlns:a16="http://schemas.microsoft.com/office/drawing/2014/main" id="{A365F9FF-1F9F-6847-AC11-D396BA0D65A1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>
            <a:off x="2544374" y="2512931"/>
            <a:ext cx="756734" cy="1441150"/>
          </a:xfrm>
          <a:prstGeom prst="bent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35">
            <a:extLst>
              <a:ext uri="{FF2B5EF4-FFF2-40B4-BE49-F238E27FC236}">
                <a16:creationId xmlns:a16="http://schemas.microsoft.com/office/drawing/2014/main" id="{A5CB63F8-6B0E-1B4E-BC2B-FEDA90004E80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2544374" y="2512931"/>
            <a:ext cx="775521" cy="21057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38">
            <a:extLst>
              <a:ext uri="{FF2B5EF4-FFF2-40B4-BE49-F238E27FC236}">
                <a16:creationId xmlns:a16="http://schemas.microsoft.com/office/drawing/2014/main" id="{0D7C305F-C94C-D745-A1BC-B334D4BCEBE5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2544374" y="2512931"/>
            <a:ext cx="756735" cy="102932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41">
            <a:extLst>
              <a:ext uri="{FF2B5EF4-FFF2-40B4-BE49-F238E27FC236}">
                <a16:creationId xmlns:a16="http://schemas.microsoft.com/office/drawing/2014/main" id="{206D69EE-9A83-FF4E-BA42-9DA57A16867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544374" y="2512931"/>
            <a:ext cx="756736" cy="612257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C326E9D-2F82-D440-8134-8F1A6B0CC010}"/>
              </a:ext>
            </a:extLst>
          </p:cNvPr>
          <p:cNvSpPr txBox="1"/>
          <p:nvPr/>
        </p:nvSpPr>
        <p:spPr>
          <a:xfrm>
            <a:off x="2505429" y="1941204"/>
            <a:ext cx="585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F07E9D-850E-514B-A924-B981793897FC}"/>
              </a:ext>
            </a:extLst>
          </p:cNvPr>
          <p:cNvSpPr txBox="1"/>
          <p:nvPr/>
        </p:nvSpPr>
        <p:spPr>
          <a:xfrm>
            <a:off x="2562681" y="2402799"/>
            <a:ext cx="9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AC3C7D-DFE3-3744-B847-8BF44D921BF0}"/>
                  </a:ext>
                </a:extLst>
              </p:cNvPr>
              <p:cNvSpPr/>
              <p:nvPr/>
            </p:nvSpPr>
            <p:spPr bwMode="auto">
              <a:xfrm>
                <a:off x="8266075" y="2442325"/>
                <a:ext cx="3925925" cy="79368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01" tIns="45700" rIns="91401" bIns="4570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877625" eaLnBrk="0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𝑡𝑟𝑎𝑛𝑠𝑝𝑜𝑟𝑡</m:t>
                      </m:r>
                      <m:r>
                        <a:rPr lang="en-US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 </m:t>
                      </m:r>
                      <m:r>
                        <a:rPr lang="en-US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𝑂𝐻</m:t>
                      </m:r>
                      <m:r>
                        <a:rPr lang="en-US" sz="1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 % = 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𝑃𝑎𝑡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𝑜h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)</m:t>
                          </m:r>
                        </m:num>
                        <m:den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𝑆𝑡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h𝑑𝑟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𝑃𝑎𝑡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ＭＳ Ｐゴシック" pitchFamily="34" charset="-128"/>
                                </a:rPr>
                                <m:t>𝑜h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𝑃𝑙</m:t>
                          </m:r>
                          <m:r>
                            <a:rPr lang="en-US" sz="1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ＭＳ Ｐゴシック" pitchFamily="34" charset="-128"/>
                            </a:rPr>
                            <m:t>)</m:t>
                          </m:r>
                        </m:den>
                      </m:f>
                      <m:r>
                        <a:rPr lang="en-US" sz="14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ＭＳ Ｐゴシック" pitchFamily="34" charset="-128"/>
                        </a:rPr>
                        <m:t> </m:t>
                      </m:r>
                    </m:oMath>
                  </m:oMathPara>
                </a14:m>
                <a:endParaRPr lang="en-US" sz="1400" dirty="0">
                  <a:solidFill>
                    <a:schemeClr val="tx2"/>
                  </a:solidFill>
                  <a:latin typeface="FrutigerNext LT Regular" pitchFamily="34" charset="0"/>
                  <a:ea typeface="ＭＳ Ｐゴシック" pitchFamily="34" charset="-128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BAC3C7D-DFE3-3744-B847-8BF44D921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6075" y="2442325"/>
                <a:ext cx="3925925" cy="7936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8CEA340-A2DD-594D-959B-A0DCB913447D}"/>
              </a:ext>
            </a:extLst>
          </p:cNvPr>
          <p:cNvSpPr/>
          <p:nvPr/>
        </p:nvSpPr>
        <p:spPr bwMode="auto">
          <a:xfrm>
            <a:off x="8647193" y="4688507"/>
            <a:ext cx="3449518" cy="10297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1" tIns="45700" rIns="91401" bIns="457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342797" indent="-342797" defTabSz="877625" eaLnBrk="0" hangingPunct="0">
              <a:buFontTx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With Segment routing TE (MPLS or V6) overheads go up with No of hops.</a:t>
            </a:r>
          </a:p>
          <a:p>
            <a:pPr marL="342797" indent="-342797" defTabSz="877625" eaLnBrk="0" hangingPunct="0">
              <a:buFontTx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General overhead for 4-byte packet is very high (with </a:t>
            </a:r>
            <a:r>
              <a:rPr lang="en-US" sz="1200" dirty="0" err="1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Std</a:t>
            </a:r>
            <a:r>
              <a:rPr lang="en-US" sz="12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TCP/IP </a:t>
            </a:r>
            <a:r>
              <a:rPr lang="en-US" sz="1200" dirty="0" err="1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hdr</a:t>
            </a:r>
            <a:r>
              <a:rPr lang="en-US" sz="12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 included)</a:t>
            </a:r>
          </a:p>
          <a:p>
            <a:pPr marL="342797" indent="-342797" defTabSz="877625" eaLnBrk="0" hangingPunct="0">
              <a:buFontTx/>
              <a:buAutoNum type="arabicPeriod"/>
            </a:pPr>
            <a:r>
              <a:rPr lang="en-US" sz="1200" dirty="0">
                <a:solidFill>
                  <a:srgbClr val="000000"/>
                </a:solidFill>
                <a:latin typeface="FrutigerNext LT Regular" pitchFamily="34" charset="0"/>
                <a:ea typeface="ＭＳ Ｐゴシック" pitchFamily="34" charset="-128"/>
              </a:rPr>
              <a:t>Segment routing TE vs MPLS has control plane complexity trade offs.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8845A0-F13D-FF40-BCA4-19F623E60C73}"/>
              </a:ext>
            </a:extLst>
          </p:cNvPr>
          <p:cNvSpPr txBox="1"/>
          <p:nvPr/>
        </p:nvSpPr>
        <p:spPr>
          <a:xfrm>
            <a:off x="9381910" y="4296878"/>
            <a:ext cx="1694254" cy="3311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sz="1999" dirty="0">
                <a:solidFill>
                  <a:schemeClr val="accent4"/>
                </a:solidFill>
              </a:rPr>
              <a:t>Observations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CDF1CD-3C63-554C-A1FC-AAF35DA710EA}"/>
              </a:ext>
            </a:extLst>
          </p:cNvPr>
          <p:cNvSpPr txBox="1"/>
          <p:nvPr/>
        </p:nvSpPr>
        <p:spPr>
          <a:xfrm>
            <a:off x="360554" y="4540420"/>
            <a:ext cx="392586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Services continuously evolve using heterogeneous sets of protocols and functions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Different methods of tunneling, load balancing, congestion control and Quality of Service, firewalls and intrusion detection systems.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74E599-CB09-6F4D-A330-767AC2FB315F}"/>
              </a:ext>
            </a:extLst>
          </p:cNvPr>
          <p:cNvSpPr txBox="1"/>
          <p:nvPr/>
        </p:nvSpPr>
        <p:spPr>
          <a:xfrm>
            <a:off x="4293439" y="5859866"/>
            <a:ext cx="4900637" cy="3213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chemeClr val="accent4"/>
                </a:solidFill>
              </a:rPr>
              <a:t>Example: Transport Backhaul Path overhead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D9835844-3F52-5A4A-BF6C-FC7A2EB0A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1649365"/>
              </p:ext>
            </p:extLst>
          </p:nvPr>
        </p:nvGraphicFramePr>
        <p:xfrm>
          <a:off x="5271730" y="3652147"/>
          <a:ext cx="3375463" cy="2271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B58629CD-57A5-8D40-A5CE-7C7FF8211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3400812"/>
              </p:ext>
            </p:extLst>
          </p:nvPr>
        </p:nvGraphicFramePr>
        <p:xfrm>
          <a:off x="4810835" y="1589627"/>
          <a:ext cx="3495485" cy="1950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Worksheet" r:id="rId5" imgW="6426200" imgH="2946400" progId="Excel.Sheet.12">
                  <p:embed/>
                </p:oleObj>
              </mc:Choice>
              <mc:Fallback>
                <p:oleObj name="Worksheet" r:id="rId5" imgW="6426200" imgH="2946400" progId="Excel.Shee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CC973FC-4AA7-A24B-A935-1F6804E895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835" y="1589627"/>
                        <a:ext cx="3495485" cy="19508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4871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ght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247e7116-81a8-43bd-9053-0b6660f8c33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C01D0987347A43A4C870A26D4179DB" ma:contentTypeVersion="8" ma:contentTypeDescription="Create a new document." ma:contentTypeScope="" ma:versionID="dd21001935a3e744abcd13d72ccc3aa9">
  <xsd:schema xmlns:xsd="http://www.w3.org/2001/XMLSchema" xmlns:xs="http://www.w3.org/2001/XMLSchema" xmlns:p="http://schemas.microsoft.com/office/2006/metadata/properties" xmlns:ns2="247e7116-81a8-43bd-9053-0b6660f8c33c" targetNamespace="http://schemas.microsoft.com/office/2006/metadata/properties" ma:root="true" ma:fieldsID="99b4a87832b0bbf8f6443692c0aa2df9" ns2:_="">
    <xsd:import namespace="247e7116-81a8-43bd-9053-0b6660f8c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7e7116-81a8-43bd-9053-0b6660f8c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247e7116-81a8-43bd-9053-0b6660f8c33c"/>
  </ds:schemaRefs>
</ds:datastoreItem>
</file>

<file path=customXml/itemProps2.xml><?xml version="1.0" encoding="utf-8"?>
<ds:datastoreItem xmlns:ds="http://schemas.openxmlformats.org/officeDocument/2006/customXml" ds:itemID="{955B616B-A4C6-44E5-86BF-456D9E6ED3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7e7116-81a8-43bd-9053-0b6660f8c3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10030</TotalTime>
  <Words>5144</Words>
  <Application>Microsoft Macintosh PowerPoint</Application>
  <PresentationFormat>Widescreen</PresentationFormat>
  <Paragraphs>704</Paragraphs>
  <Slides>65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87" baseType="lpstr">
      <vt:lpstr>American Typewriter</vt:lpstr>
      <vt:lpstr>Andale Mono</vt:lpstr>
      <vt:lpstr>Arial</vt:lpstr>
      <vt:lpstr>Calibri</vt:lpstr>
      <vt:lpstr>Calibri Light</vt:lpstr>
      <vt:lpstr>Cambria Math</vt:lpstr>
      <vt:lpstr>Courier New</vt:lpstr>
      <vt:lpstr>FrutigerNext LT Regular</vt:lpstr>
      <vt:lpstr>Noto Mono for Powerline</vt:lpstr>
      <vt:lpstr>Nunito</vt:lpstr>
      <vt:lpstr>Roboto</vt:lpstr>
      <vt:lpstr>Roboto Mono</vt:lpstr>
      <vt:lpstr>Segoe UI</vt:lpstr>
      <vt:lpstr>Segoe UI Light</vt:lpstr>
      <vt:lpstr>Segoe UI Semilight</vt:lpstr>
      <vt:lpstr>Times New Roman</vt:lpstr>
      <vt:lpstr>Wingdings</vt:lpstr>
      <vt:lpstr>Zapf Dingbats</vt:lpstr>
      <vt:lpstr>Light theme</vt:lpstr>
      <vt:lpstr>Office Theme</vt:lpstr>
      <vt:lpstr>Visio</vt:lpstr>
      <vt:lpstr>Worksheet</vt:lpstr>
      <vt:lpstr>New IP Sandbox</vt:lpstr>
      <vt:lpstr>Tutorial Overview</vt:lpstr>
      <vt:lpstr>Presenters</vt:lpstr>
      <vt:lpstr>Setup</vt:lpstr>
      <vt:lpstr>New IP Overview</vt:lpstr>
      <vt:lpstr>Network Requirements</vt:lpstr>
      <vt:lpstr>What is New IP?</vt:lpstr>
      <vt:lpstr>New Network Service Primitives </vt:lpstr>
      <vt:lpstr>Structured Headers lead to overheads</vt:lpstr>
      <vt:lpstr>Packet Formats - Services </vt:lpstr>
      <vt:lpstr>Packet Formats - Addresses</vt:lpstr>
      <vt:lpstr>Packet Format – Qualitative Payload</vt:lpstr>
      <vt:lpstr>Basic Structure of the New IP Packet</vt:lpstr>
      <vt:lpstr>New IP Shipping Spec</vt:lpstr>
      <vt:lpstr>New IP Shipping Spec Examples</vt:lpstr>
      <vt:lpstr>New IP - Contract</vt:lpstr>
      <vt:lpstr>New IP – Q-Payload</vt:lpstr>
      <vt:lpstr>New IP Conceptual Packet Processing Pipeline</vt:lpstr>
      <vt:lpstr>Developing New IP Forwarding Platform</vt:lpstr>
      <vt:lpstr>Design Principles</vt:lpstr>
      <vt:lpstr>References</vt:lpstr>
      <vt:lpstr>Network Stack Tester (NeST)</vt:lpstr>
      <vt:lpstr>What is NeST?</vt:lpstr>
      <vt:lpstr>Why NeST?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PoC of New IP Demonstration of the use cases</vt:lpstr>
      <vt:lpstr>Goals</vt:lpstr>
      <vt:lpstr>IP packet flow in Linux</vt:lpstr>
      <vt:lpstr>Main Components</vt:lpstr>
      <vt:lpstr>New IP packet flow</vt:lpstr>
      <vt:lpstr>Topology setup: NeST</vt:lpstr>
      <vt:lpstr>Host side API: Scapy</vt:lpstr>
      <vt:lpstr>XDP</vt:lpstr>
      <vt:lpstr>TC-BPF</vt:lpstr>
      <vt:lpstr>Latency Based Forwarding (LBF)</vt:lpstr>
      <vt:lpstr>Principles</vt:lpstr>
      <vt:lpstr>Example 1</vt:lpstr>
      <vt:lpstr>Example 2</vt:lpstr>
      <vt:lpstr>Topology Setup - NeST</vt:lpstr>
      <vt:lpstr>New IP Packet</vt:lpstr>
      <vt:lpstr>New IP Packet in Wireshark</vt:lpstr>
      <vt:lpstr>API for Crafting a New IP packet</vt:lpstr>
      <vt:lpstr>New IP Packet processing</vt:lpstr>
      <vt:lpstr>New IP Use cases</vt:lpstr>
      <vt:lpstr>Part II: Some Examples of New IP Use Cases</vt:lpstr>
      <vt:lpstr>Statistical Multiplexing to Computational Multiplexing</vt:lpstr>
      <vt:lpstr>New IP Contract Design</vt:lpstr>
      <vt:lpstr>Dedicated LGQ for Latency Guaranteed Packets</vt:lpstr>
      <vt:lpstr>Motivation</vt:lpstr>
      <vt:lpstr>Step by Step to Illustrate TDMS </vt:lpstr>
      <vt:lpstr>Integrity of Packet </vt:lpstr>
      <vt:lpstr>Cost of retransmissions due to packet dropping</vt:lpstr>
      <vt:lpstr>Qualitative Communication: A structure of bits and bytes</vt:lpstr>
      <vt:lpstr>Qualitative Communication: an example for illustration only</vt:lpstr>
      <vt:lpstr>Significance based packetization</vt:lpstr>
      <vt:lpstr>Random Linear Network Coding based packetization</vt:lpstr>
      <vt:lpstr>New IP Enables Information Exchange Oriented Vehicle Clustering</vt:lpstr>
      <vt:lpstr>References for Future Reading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IP System Design</dc:title>
  <dc:creator>Kiran Makhijani</dc:creator>
  <cp:lastModifiedBy>Kiran Makhijani</cp:lastModifiedBy>
  <cp:revision>30</cp:revision>
  <dcterms:created xsi:type="dcterms:W3CDTF">2020-09-16T22:44:23Z</dcterms:created>
  <dcterms:modified xsi:type="dcterms:W3CDTF">2022-03-05T00:45:32Z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0x010100D7C01D0987347A43A4C870A26D4179DB</vt:lpwstr>
  </property>
</Properties>
</file>